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73" r:id="rId6"/>
    <p:sldId id="258" r:id="rId7"/>
    <p:sldId id="259" r:id="rId8"/>
    <p:sldId id="260" r:id="rId9"/>
    <p:sldId id="261" r:id="rId10"/>
    <p:sldId id="262" r:id="rId11"/>
    <p:sldId id="270" r:id="rId12"/>
    <p:sldId id="269" r:id="rId13"/>
    <p:sldId id="263" r:id="rId14"/>
    <p:sldId id="264"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2428-875A-D4D9-A27C-4C57330956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7848F7-214A-7873-8E35-BC1FAAD40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15136E-5460-1BDA-3BEF-6A054C0DD00E}"/>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5" name="Footer Placeholder 4">
            <a:extLst>
              <a:ext uri="{FF2B5EF4-FFF2-40B4-BE49-F238E27FC236}">
                <a16:creationId xmlns:a16="http://schemas.microsoft.com/office/drawing/2014/main" id="{0FA80DA2-D003-DE16-4CF2-C3E7C9ED6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86EFF-5F86-C0F4-5E64-962349667D9C}"/>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15755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4C5B-6EC9-1809-561D-47AA792007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0A79D8-F618-60AB-9098-5653ACEC07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89002-7C5E-BB52-B7CB-4C633B5A92C8}"/>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5" name="Footer Placeholder 4">
            <a:extLst>
              <a:ext uri="{FF2B5EF4-FFF2-40B4-BE49-F238E27FC236}">
                <a16:creationId xmlns:a16="http://schemas.microsoft.com/office/drawing/2014/main" id="{A52E1A38-CBBA-2B12-94B7-AE9D0BFE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B5365-A919-6571-9B8E-5AE5D704BCFE}"/>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220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04CBE7-E3AD-1F77-F632-B81EEE1177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0CB6FA-EA5A-A773-594F-B243D97688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7AD85-E39C-8EE2-33B5-A2349FCE9DC4}"/>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5" name="Footer Placeholder 4">
            <a:extLst>
              <a:ext uri="{FF2B5EF4-FFF2-40B4-BE49-F238E27FC236}">
                <a16:creationId xmlns:a16="http://schemas.microsoft.com/office/drawing/2014/main" id="{D937B4CC-E5A1-9485-B2A7-ED3AEA77D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3277F-0A75-FFAE-63B6-513A5229C16A}"/>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50657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781B-5F19-DDBD-5010-435CF5A9D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BC5D4-DD2C-087F-0692-A2CACF216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ADA4F-0664-7751-D043-425324663D79}"/>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5" name="Footer Placeholder 4">
            <a:extLst>
              <a:ext uri="{FF2B5EF4-FFF2-40B4-BE49-F238E27FC236}">
                <a16:creationId xmlns:a16="http://schemas.microsoft.com/office/drawing/2014/main" id="{80ADEB71-6231-B566-E794-C2EF75302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D73A7-6F35-A5C8-9742-D07E85A307F0}"/>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51639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93F8-E95C-B39D-F587-AFD39CC32A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B1F145-30BC-1414-DA7E-D1951EB6A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6800A0-BA41-64DD-A333-44097CEE1967}"/>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5" name="Footer Placeholder 4">
            <a:extLst>
              <a:ext uri="{FF2B5EF4-FFF2-40B4-BE49-F238E27FC236}">
                <a16:creationId xmlns:a16="http://schemas.microsoft.com/office/drawing/2014/main" id="{88AAF1F4-B018-EC50-DCF1-5509F7B59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6E1F6-CD3D-F343-B752-09885248C797}"/>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255322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B1FA-0533-FCD7-5679-D26363E79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994E3-60B5-5388-6E34-9382C1168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77DC9B-FABF-64AF-DEFE-0D4D069CD4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C0211-5479-1127-79DA-1674B8920C4C}"/>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6" name="Footer Placeholder 5">
            <a:extLst>
              <a:ext uri="{FF2B5EF4-FFF2-40B4-BE49-F238E27FC236}">
                <a16:creationId xmlns:a16="http://schemas.microsoft.com/office/drawing/2014/main" id="{F3324044-F7DB-B515-C2E1-75A1DA26B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9AE44-8C04-7571-723D-1EBD4DDF3CB5}"/>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308163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C1D4-F111-2C09-BFC8-931C31F49B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CC7761-1218-3F35-6B70-9F652AF08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0C7B0-4C61-E239-4F57-32E7AA2770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0A12E-A62F-FFE7-C352-31C4C9F71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DEAB7C-94BF-ECC8-BCC4-29F25A3CBD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DE3549-D4DE-0F5C-5862-14B29CABFCAC}"/>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8" name="Footer Placeholder 7">
            <a:extLst>
              <a:ext uri="{FF2B5EF4-FFF2-40B4-BE49-F238E27FC236}">
                <a16:creationId xmlns:a16="http://schemas.microsoft.com/office/drawing/2014/main" id="{90177C9B-0EC5-98A2-3281-B8EDCD47B6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8F1573-C1AD-E05B-8056-C2FE62A5E73A}"/>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261446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6F97-4631-EA3E-0248-98B807153B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F89EB-62AE-4C31-ED99-FEAD0E53BB79}"/>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4" name="Footer Placeholder 3">
            <a:extLst>
              <a:ext uri="{FF2B5EF4-FFF2-40B4-BE49-F238E27FC236}">
                <a16:creationId xmlns:a16="http://schemas.microsoft.com/office/drawing/2014/main" id="{50953B84-ACAB-610A-C289-5325F69966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EAC383-0B35-D956-3741-6BF48EE12562}"/>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387432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9A86B-B81C-0CC7-41A1-7402B7984B93}"/>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3" name="Footer Placeholder 2">
            <a:extLst>
              <a:ext uri="{FF2B5EF4-FFF2-40B4-BE49-F238E27FC236}">
                <a16:creationId xmlns:a16="http://schemas.microsoft.com/office/drawing/2014/main" id="{0B359AC3-DBF8-9EB4-C726-6A95E0A7EC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F91FA0-7886-BC7A-A4B7-84D87FB3EFC8}"/>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408156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E8C5-A2E6-E975-0F4A-4905002DB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2267F7-203C-C5E6-67F0-A3ADB3795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A5224-3E7C-351C-F494-9F73ED65E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06A9D-D75C-ED50-5723-29AEA5ECC11B}"/>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6" name="Footer Placeholder 5">
            <a:extLst>
              <a:ext uri="{FF2B5EF4-FFF2-40B4-BE49-F238E27FC236}">
                <a16:creationId xmlns:a16="http://schemas.microsoft.com/office/drawing/2014/main" id="{4D0FB3E6-30D5-8B63-2CB0-EFBE82072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D7C9E8-DEB6-D170-D2AA-E228C54FC001}"/>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239509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4FE8-69D8-F312-47F7-F2F533B7D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6840E3-CD7E-A37D-CF58-712B55655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345C20-99AF-224A-27AB-738541C76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8598B-8201-1C18-6286-EBE30B7251E4}"/>
              </a:ext>
            </a:extLst>
          </p:cNvPr>
          <p:cNvSpPr>
            <a:spLocks noGrp="1"/>
          </p:cNvSpPr>
          <p:nvPr>
            <p:ph type="dt" sz="half" idx="10"/>
          </p:nvPr>
        </p:nvSpPr>
        <p:spPr/>
        <p:txBody>
          <a:bodyPr/>
          <a:lstStyle/>
          <a:p>
            <a:fld id="{DACA9BD2-D9C8-4A3E-A874-B0BA06958038}" type="datetimeFigureOut">
              <a:rPr lang="en-US" smtClean="0"/>
              <a:t>3/7/2024</a:t>
            </a:fld>
            <a:endParaRPr lang="en-US"/>
          </a:p>
        </p:txBody>
      </p:sp>
      <p:sp>
        <p:nvSpPr>
          <p:cNvPr id="6" name="Footer Placeholder 5">
            <a:extLst>
              <a:ext uri="{FF2B5EF4-FFF2-40B4-BE49-F238E27FC236}">
                <a16:creationId xmlns:a16="http://schemas.microsoft.com/office/drawing/2014/main" id="{116F336B-8EE5-67AF-B312-3FE95AB04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40C10-DDE4-3131-7176-C7C7F14E30FA}"/>
              </a:ext>
            </a:extLst>
          </p:cNvPr>
          <p:cNvSpPr>
            <a:spLocks noGrp="1"/>
          </p:cNvSpPr>
          <p:nvPr>
            <p:ph type="sldNum" sz="quarter" idx="12"/>
          </p:nvPr>
        </p:nvSpPr>
        <p:spPr/>
        <p:txBody>
          <a:bodyPr/>
          <a:lstStyle/>
          <a:p>
            <a:fld id="{C8DF4DA5-4319-4968-92E0-C39964940716}" type="slidenum">
              <a:rPr lang="en-US" smtClean="0"/>
              <a:t>‹#›</a:t>
            </a:fld>
            <a:endParaRPr lang="en-US"/>
          </a:p>
        </p:txBody>
      </p:sp>
    </p:spTree>
    <p:extLst>
      <p:ext uri="{BB962C8B-B14F-4D97-AF65-F5344CB8AC3E}">
        <p14:creationId xmlns:p14="http://schemas.microsoft.com/office/powerpoint/2010/main" val="395067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DA1E8-FC79-5F6B-1080-06666CFC5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AE2EFC-9A3E-9D74-6D21-16F931709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BABDA-E008-D2B0-D618-65D880552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A9BD2-D9C8-4A3E-A874-B0BA06958038}" type="datetimeFigureOut">
              <a:rPr lang="en-US" smtClean="0"/>
              <a:t>3/7/2024</a:t>
            </a:fld>
            <a:endParaRPr lang="en-US"/>
          </a:p>
        </p:txBody>
      </p:sp>
      <p:sp>
        <p:nvSpPr>
          <p:cNvPr id="5" name="Footer Placeholder 4">
            <a:extLst>
              <a:ext uri="{FF2B5EF4-FFF2-40B4-BE49-F238E27FC236}">
                <a16:creationId xmlns:a16="http://schemas.microsoft.com/office/drawing/2014/main" id="{FD874A16-7DBB-3795-DE67-BC9816F63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28C278-A6CD-2890-0527-528D66D75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F4DA5-4319-4968-92E0-C39964940716}" type="slidenum">
              <a:rPr lang="en-US" smtClean="0"/>
              <a:t>‹#›</a:t>
            </a:fld>
            <a:endParaRPr lang="en-US"/>
          </a:p>
        </p:txBody>
      </p:sp>
    </p:spTree>
    <p:extLst>
      <p:ext uri="{BB962C8B-B14F-4D97-AF65-F5344CB8AC3E}">
        <p14:creationId xmlns:p14="http://schemas.microsoft.com/office/powerpoint/2010/main" val="3910193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fif"/><Relationship Id="rId11" Type="http://schemas.openxmlformats.org/officeDocument/2006/relationships/image" Target="../media/image24.jfif"/><Relationship Id="rId5" Type="http://schemas.openxmlformats.org/officeDocument/2006/relationships/image" Target="../media/image18.jfif"/><Relationship Id="rId10" Type="http://schemas.openxmlformats.org/officeDocument/2006/relationships/image" Target="../media/image23.jfif"/><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hurch surrounded by trees&#10;&#10;Description automatically generated">
            <a:extLst>
              <a:ext uri="{FF2B5EF4-FFF2-40B4-BE49-F238E27FC236}">
                <a16:creationId xmlns:a16="http://schemas.microsoft.com/office/drawing/2014/main" id="{9833ADDA-5D68-CC2F-0FA6-9A427B46C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 y="97839"/>
            <a:ext cx="10944225" cy="6662322"/>
          </a:xfrm>
          <a:prstGeom prst="rect">
            <a:avLst/>
          </a:prstGeom>
        </p:spPr>
      </p:pic>
      <p:sp>
        <p:nvSpPr>
          <p:cNvPr id="3" name="Subtitle 2">
            <a:extLst>
              <a:ext uri="{FF2B5EF4-FFF2-40B4-BE49-F238E27FC236}">
                <a16:creationId xmlns:a16="http://schemas.microsoft.com/office/drawing/2014/main" id="{43305DC2-31E7-94A9-0433-4064808DF01F}"/>
              </a:ext>
            </a:extLst>
          </p:cNvPr>
          <p:cNvSpPr>
            <a:spLocks noGrp="1"/>
          </p:cNvSpPr>
          <p:nvPr>
            <p:ph type="subTitle" idx="1"/>
          </p:nvPr>
        </p:nvSpPr>
        <p:spPr>
          <a:xfrm>
            <a:off x="1393370" y="2522214"/>
            <a:ext cx="9144000" cy="1655762"/>
          </a:xfrm>
        </p:spPr>
        <p:txBody>
          <a:bodyPr>
            <a:normAutofit/>
          </a:bodyPr>
          <a:lstStyle/>
          <a:p>
            <a:r>
              <a:rPr lang="en-US" sz="3600" b="1" dirty="0">
                <a:solidFill>
                  <a:srgbClr val="FFC000"/>
                </a:solidFill>
              </a:rPr>
              <a:t>Economic State of Cortland County</a:t>
            </a:r>
          </a:p>
        </p:txBody>
      </p:sp>
      <p:pic>
        <p:nvPicPr>
          <p:cNvPr id="7" name="Picture 6" descr="A black and blue logo&#10;&#10;Description automatically generated">
            <a:extLst>
              <a:ext uri="{FF2B5EF4-FFF2-40B4-BE49-F238E27FC236}">
                <a16:creationId xmlns:a16="http://schemas.microsoft.com/office/drawing/2014/main" id="{6F367138-2B0D-3D02-D7DB-800270207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824495"/>
            <a:ext cx="3829050" cy="581025"/>
          </a:xfrm>
          <a:prstGeom prst="rect">
            <a:avLst/>
          </a:prstGeom>
        </p:spPr>
      </p:pic>
      <p:pic>
        <p:nvPicPr>
          <p:cNvPr id="11" name="Picture 10" descr="A black background with blue letters&#10;&#10;Description automatically generated">
            <a:extLst>
              <a:ext uri="{FF2B5EF4-FFF2-40B4-BE49-F238E27FC236}">
                <a16:creationId xmlns:a16="http://schemas.microsoft.com/office/drawing/2014/main" id="{6B83EAC2-36C9-A89B-63A4-DDFE0DE3D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325" y="824495"/>
            <a:ext cx="3848100" cy="581025"/>
          </a:xfrm>
          <a:prstGeom prst="rect">
            <a:avLst/>
          </a:prstGeom>
        </p:spPr>
      </p:pic>
    </p:spTree>
    <p:extLst>
      <p:ext uri="{BB962C8B-B14F-4D97-AF65-F5344CB8AC3E}">
        <p14:creationId xmlns:p14="http://schemas.microsoft.com/office/powerpoint/2010/main" val="1759619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logo&#10;&#10;Description automatically generated">
            <a:extLst>
              <a:ext uri="{FF2B5EF4-FFF2-40B4-BE49-F238E27FC236}">
                <a16:creationId xmlns:a16="http://schemas.microsoft.com/office/drawing/2014/main" id="{5BFFEA30-522D-1B15-5C83-53E4E4F88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696517"/>
            <a:ext cx="5172075" cy="5172075"/>
          </a:xfrm>
          <a:prstGeom prst="rect">
            <a:avLst/>
          </a:prstGeom>
        </p:spPr>
      </p:pic>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524000" y="171849"/>
            <a:ext cx="9144000" cy="1049337"/>
          </a:xfrm>
        </p:spPr>
        <p:txBody>
          <a:bodyPr/>
          <a:lstStyle/>
          <a:p>
            <a:r>
              <a:rPr lang="en-US" dirty="0" err="1"/>
              <a:t>iSpice</a:t>
            </a:r>
            <a:endParaRPr lang="en-US" dirty="0"/>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6288657" y="1552754"/>
            <a:ext cx="5427091" cy="3752492"/>
          </a:xfrm>
        </p:spPr>
        <p:txBody>
          <a:bodyPr>
            <a:normAutofit/>
          </a:bodyPr>
          <a:lstStyle/>
          <a:p>
            <a:pPr marL="342900" indent="-342900">
              <a:buFont typeface="Arial" panose="020B0604020202020204" pitchFamily="34" charset="0"/>
              <a:buChar char="•"/>
            </a:pPr>
            <a:r>
              <a:rPr lang="en-US" dirty="0"/>
              <a:t>Former Voyent site</a:t>
            </a:r>
          </a:p>
          <a:p>
            <a:pPr marL="342900" indent="-342900">
              <a:buFont typeface="Arial" panose="020B0604020202020204" pitchFamily="34" charset="0"/>
              <a:buChar char="•"/>
            </a:pPr>
            <a:r>
              <a:rPr lang="en-US" dirty="0"/>
              <a:t>Site Marketing provided by IDA/BDC</a:t>
            </a:r>
          </a:p>
          <a:p>
            <a:pPr marL="342900" indent="-342900">
              <a:buFont typeface="Arial" panose="020B0604020202020204" pitchFamily="34" charset="0"/>
              <a:buChar char="•"/>
            </a:pPr>
            <a:r>
              <a:rPr lang="en-US" dirty="0"/>
              <a:t>$25,200,000 project</a:t>
            </a:r>
          </a:p>
          <a:p>
            <a:pPr marL="342900" indent="-342900">
              <a:buFont typeface="Arial" panose="020B0604020202020204" pitchFamily="34" charset="0"/>
              <a:buChar char="•"/>
            </a:pPr>
            <a:r>
              <a:rPr lang="en-US" dirty="0"/>
              <a:t>$2.5M in new taxes over the next 10 years</a:t>
            </a:r>
          </a:p>
          <a:p>
            <a:pPr marL="342900" indent="-342900">
              <a:buFont typeface="Arial" panose="020B0604020202020204" pitchFamily="34" charset="0"/>
              <a:buChar char="•"/>
            </a:pPr>
            <a:r>
              <a:rPr lang="en-US" dirty="0"/>
              <a:t>350 new jobs over the next 3 years</a:t>
            </a:r>
          </a:p>
          <a:p>
            <a:pPr marL="800100" lvl="1" indent="-342900">
              <a:buFont typeface="Arial" panose="020B0604020202020204" pitchFamily="34" charset="0"/>
              <a:buChar char="•"/>
            </a:pPr>
            <a:r>
              <a:rPr lang="en-US" dirty="0"/>
              <a:t>Year 1 – 175 FTE</a:t>
            </a:r>
          </a:p>
          <a:p>
            <a:pPr marL="800100" lvl="1" indent="-342900">
              <a:buFont typeface="Arial" panose="020B0604020202020204" pitchFamily="34" charset="0"/>
              <a:buChar char="•"/>
            </a:pPr>
            <a:r>
              <a:rPr lang="en-US" dirty="0"/>
              <a:t>Year 2 – 125 FTE</a:t>
            </a:r>
          </a:p>
          <a:p>
            <a:pPr marL="800100" lvl="1" indent="-342900">
              <a:buFont typeface="Arial" panose="020B0604020202020204" pitchFamily="34" charset="0"/>
              <a:buChar char="•"/>
            </a:pPr>
            <a:r>
              <a:rPr lang="en-US" dirty="0"/>
              <a:t>Year 3 - 50 FTE</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spTree>
    <p:extLst>
      <p:ext uri="{BB962C8B-B14F-4D97-AF65-F5344CB8AC3E}">
        <p14:creationId xmlns:p14="http://schemas.microsoft.com/office/powerpoint/2010/main" val="119225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D4376-2694-17E4-EDC2-6AB97E2F8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5F258-7626-A771-99CB-700FF51B8286}"/>
              </a:ext>
            </a:extLst>
          </p:cNvPr>
          <p:cNvSpPr>
            <a:spLocks noGrp="1"/>
          </p:cNvSpPr>
          <p:nvPr>
            <p:ph type="ctrTitle"/>
          </p:nvPr>
        </p:nvSpPr>
        <p:spPr>
          <a:xfrm>
            <a:off x="1524000" y="171849"/>
            <a:ext cx="9144000" cy="1049337"/>
          </a:xfrm>
        </p:spPr>
        <p:txBody>
          <a:bodyPr/>
          <a:lstStyle/>
          <a:p>
            <a:r>
              <a:rPr lang="en-US" dirty="0" err="1"/>
              <a:t>Kajen</a:t>
            </a:r>
            <a:r>
              <a:rPr lang="en-US" dirty="0"/>
              <a:t> LLC – Virgil School </a:t>
            </a:r>
          </a:p>
        </p:txBody>
      </p:sp>
      <p:sp>
        <p:nvSpPr>
          <p:cNvPr id="3" name="Subtitle 2">
            <a:extLst>
              <a:ext uri="{FF2B5EF4-FFF2-40B4-BE49-F238E27FC236}">
                <a16:creationId xmlns:a16="http://schemas.microsoft.com/office/drawing/2014/main" id="{B15C9141-8638-1B06-63A2-F7927D7C213B}"/>
              </a:ext>
            </a:extLst>
          </p:cNvPr>
          <p:cNvSpPr>
            <a:spLocks noGrp="1"/>
          </p:cNvSpPr>
          <p:nvPr>
            <p:ph type="subTitle" idx="1"/>
          </p:nvPr>
        </p:nvSpPr>
        <p:spPr>
          <a:xfrm>
            <a:off x="6288657" y="1552754"/>
            <a:ext cx="5427091" cy="3752492"/>
          </a:xfrm>
        </p:spPr>
        <p:txBody>
          <a:bodyPr>
            <a:normAutofit fontScale="92500" lnSpcReduction="20000"/>
          </a:bodyPr>
          <a:lstStyle/>
          <a:p>
            <a:pPr marL="342900" indent="-342900">
              <a:buFont typeface="Arial" panose="020B0604020202020204" pitchFamily="34" charset="0"/>
              <a:buChar char="•"/>
            </a:pPr>
            <a:r>
              <a:rPr lang="en-US" dirty="0"/>
              <a:t>Former Virgil Elementary School</a:t>
            </a:r>
          </a:p>
          <a:p>
            <a:pPr marL="342900" indent="-342900">
              <a:buFont typeface="Arial" panose="020B0604020202020204" pitchFamily="34" charset="0"/>
              <a:buChar char="•"/>
            </a:pPr>
            <a:r>
              <a:rPr lang="en-US" dirty="0"/>
              <a:t>$2.4M project</a:t>
            </a:r>
          </a:p>
          <a:p>
            <a:pPr marL="342900" indent="-342900">
              <a:buFont typeface="Arial" panose="020B0604020202020204" pitchFamily="34" charset="0"/>
              <a:buChar char="•"/>
            </a:pPr>
            <a:r>
              <a:rPr lang="en-US" dirty="0"/>
              <a:t>$200,643 in new taxes</a:t>
            </a:r>
          </a:p>
          <a:p>
            <a:pPr marL="342900" indent="-342900">
              <a:buFont typeface="Arial" panose="020B0604020202020204" pitchFamily="34" charset="0"/>
              <a:buChar char="•"/>
            </a:pPr>
            <a:r>
              <a:rPr lang="en-US" dirty="0"/>
              <a:t>Creates 19 one and two-bedroom apartments for residents 55 and older</a:t>
            </a:r>
          </a:p>
          <a:p>
            <a:pPr marL="342900" indent="-342900">
              <a:buFont typeface="Arial" panose="020B0604020202020204" pitchFamily="34" charset="0"/>
              <a:buChar char="•"/>
            </a:pPr>
            <a:r>
              <a:rPr lang="en-US" dirty="0"/>
              <a:t>Will maintain the facility as a community gathering spot and a town emergency evacuation site</a:t>
            </a:r>
          </a:p>
          <a:p>
            <a:pPr marL="342900" indent="-342900">
              <a:buFont typeface="Arial" panose="020B0604020202020204" pitchFamily="34" charset="0"/>
              <a:buChar char="•"/>
            </a:pPr>
            <a:r>
              <a:rPr lang="en-US" dirty="0"/>
              <a:t>Grounds will continue to host community events</a:t>
            </a:r>
          </a:p>
          <a:p>
            <a:pPr marL="342900" indent="-342900">
              <a:buFont typeface="Arial" panose="020B0604020202020204" pitchFamily="34" charset="0"/>
              <a:buChar char="•"/>
            </a:pPr>
            <a:r>
              <a:rPr lang="en-US" dirty="0"/>
              <a:t>Outside of the building will remain relatively intact</a:t>
            </a:r>
          </a:p>
        </p:txBody>
      </p:sp>
      <p:pic>
        <p:nvPicPr>
          <p:cNvPr id="5" name="Picture 4" descr="A black and blue logo&#10;&#10;Description automatically generated">
            <a:extLst>
              <a:ext uri="{FF2B5EF4-FFF2-40B4-BE49-F238E27FC236}">
                <a16:creationId xmlns:a16="http://schemas.microsoft.com/office/drawing/2014/main" id="{2A19D99F-3574-5C1C-F747-D7366F9FE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362591AA-74E2-47BB-9975-95692FAF3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8" name="Picture 7" descr="A brick building with a street and grass&#10;&#10;Description automatically generated">
            <a:extLst>
              <a:ext uri="{FF2B5EF4-FFF2-40B4-BE49-F238E27FC236}">
                <a16:creationId xmlns:a16="http://schemas.microsoft.com/office/drawing/2014/main" id="{00FA9729-E68D-23CE-AAE5-218BA0625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18" y="1513063"/>
            <a:ext cx="5427090" cy="4070318"/>
          </a:xfrm>
          <a:prstGeom prst="rect">
            <a:avLst/>
          </a:prstGeom>
        </p:spPr>
      </p:pic>
    </p:spTree>
    <p:extLst>
      <p:ext uri="{BB962C8B-B14F-4D97-AF65-F5344CB8AC3E}">
        <p14:creationId xmlns:p14="http://schemas.microsoft.com/office/powerpoint/2010/main" val="345058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CD36-25BD-E209-C147-99BF0A37647F}"/>
              </a:ext>
            </a:extLst>
          </p:cNvPr>
          <p:cNvSpPr>
            <a:spLocks noGrp="1"/>
          </p:cNvSpPr>
          <p:nvPr>
            <p:ph type="title"/>
          </p:nvPr>
        </p:nvSpPr>
        <p:spPr/>
        <p:txBody>
          <a:bodyPr/>
          <a:lstStyle/>
          <a:p>
            <a:pPr algn="ctr"/>
            <a:r>
              <a:rPr lang="en-US" dirty="0"/>
              <a:t>IDA Projects in 2023</a:t>
            </a:r>
          </a:p>
        </p:txBody>
      </p:sp>
      <p:sp>
        <p:nvSpPr>
          <p:cNvPr id="3" name="Content Placeholder 2">
            <a:extLst>
              <a:ext uri="{FF2B5EF4-FFF2-40B4-BE49-F238E27FC236}">
                <a16:creationId xmlns:a16="http://schemas.microsoft.com/office/drawing/2014/main" id="{426D48D8-60C5-4C19-8C2B-DF6317C2B47D}"/>
              </a:ext>
            </a:extLst>
          </p:cNvPr>
          <p:cNvSpPr>
            <a:spLocks noGrp="1"/>
          </p:cNvSpPr>
          <p:nvPr>
            <p:ph idx="1"/>
          </p:nvPr>
        </p:nvSpPr>
        <p:spPr>
          <a:xfrm>
            <a:off x="838200" y="2284412"/>
            <a:ext cx="5329687" cy="2289175"/>
          </a:xfrm>
        </p:spPr>
        <p:txBody>
          <a:bodyPr/>
          <a:lstStyle/>
          <a:p>
            <a:pPr>
              <a:spcAft>
                <a:spcPts val="600"/>
              </a:spcAft>
            </a:pPr>
            <a:r>
              <a:rPr lang="en-US" dirty="0"/>
              <a:t>12 ongoing projects</a:t>
            </a:r>
          </a:p>
          <a:p>
            <a:pPr>
              <a:spcAft>
                <a:spcPts val="600"/>
              </a:spcAft>
            </a:pPr>
            <a:r>
              <a:rPr lang="en-US" dirty="0"/>
              <a:t>388 Jobs created</a:t>
            </a:r>
          </a:p>
          <a:p>
            <a:pPr>
              <a:spcAft>
                <a:spcPts val="600"/>
              </a:spcAft>
            </a:pPr>
            <a:r>
              <a:rPr lang="en-US" dirty="0"/>
              <a:t>Housing, Industrial, Agriculture, and Renewable Energy</a:t>
            </a:r>
          </a:p>
        </p:txBody>
      </p:sp>
      <p:pic>
        <p:nvPicPr>
          <p:cNvPr id="5" name="Picture 4" descr="A landscape with trees and hills&#10;&#10;Description automatically generated">
            <a:extLst>
              <a:ext uri="{FF2B5EF4-FFF2-40B4-BE49-F238E27FC236}">
                <a16:creationId xmlns:a16="http://schemas.microsoft.com/office/drawing/2014/main" id="{8FBCE2C3-A94F-FD3E-0C6D-FA91B93EB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879" y="1992602"/>
            <a:ext cx="5439139" cy="3619500"/>
          </a:xfrm>
          <a:prstGeom prst="rect">
            <a:avLst/>
          </a:prstGeom>
        </p:spPr>
      </p:pic>
      <p:pic>
        <p:nvPicPr>
          <p:cNvPr id="6" name="Picture 5" descr="A black and blue logo&#10;&#10;Description automatically generated">
            <a:extLst>
              <a:ext uri="{FF2B5EF4-FFF2-40B4-BE49-F238E27FC236}">
                <a16:creationId xmlns:a16="http://schemas.microsoft.com/office/drawing/2014/main" id="{4A8F32E7-75CE-2490-7117-10DDC480D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00739C44-32E5-72AB-96BE-D46236F41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spTree>
    <p:extLst>
      <p:ext uri="{BB962C8B-B14F-4D97-AF65-F5344CB8AC3E}">
        <p14:creationId xmlns:p14="http://schemas.microsoft.com/office/powerpoint/2010/main" val="158991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524000" y="171849"/>
            <a:ext cx="9144000" cy="1049337"/>
          </a:xfrm>
        </p:spPr>
        <p:txBody>
          <a:bodyPr>
            <a:normAutofit fontScale="90000"/>
          </a:bodyPr>
          <a:lstStyle/>
          <a:p>
            <a:r>
              <a:rPr lang="en-US" dirty="0"/>
              <a:t>BDC Small Business Consulting</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7959012" y="2601119"/>
            <a:ext cx="2708988" cy="1655762"/>
          </a:xfrm>
        </p:spPr>
        <p:txBody>
          <a:bodyPr>
            <a:normAutofit/>
          </a:bodyPr>
          <a:lstStyle/>
          <a:p>
            <a:pPr marL="342900" indent="-342900">
              <a:buFont typeface="Arial" panose="020B0604020202020204" pitchFamily="34" charset="0"/>
              <a:buChar char="•"/>
            </a:pPr>
            <a:r>
              <a:rPr lang="en-US" dirty="0"/>
              <a:t>Core Services</a:t>
            </a:r>
          </a:p>
          <a:p>
            <a:pPr marL="342900" indent="-342900">
              <a:buFont typeface="Arial" panose="020B0604020202020204" pitchFamily="34" charset="0"/>
              <a:buChar char="•"/>
            </a:pPr>
            <a:r>
              <a:rPr lang="en-US" dirty="0"/>
              <a:t>Staff &amp; SBDC</a:t>
            </a:r>
          </a:p>
          <a:p>
            <a:pPr marL="342900" indent="-342900">
              <a:buFont typeface="Arial" panose="020B0604020202020204" pitchFamily="34" charset="0"/>
              <a:buChar char="•"/>
            </a:pPr>
            <a:r>
              <a:rPr lang="en-US" dirty="0"/>
              <a:t>Case-by-case</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8" name="Picture 7" descr="A close-up of a logo&#10;&#10;Description automatically generated">
            <a:extLst>
              <a:ext uri="{FF2B5EF4-FFF2-40B4-BE49-F238E27FC236}">
                <a16:creationId xmlns:a16="http://schemas.microsoft.com/office/drawing/2014/main" id="{B2BE8FF8-F98B-7E96-3AEC-CEF50EFC6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34" y="1709781"/>
            <a:ext cx="6195380" cy="3438437"/>
          </a:xfrm>
          <a:prstGeom prst="rect">
            <a:avLst/>
          </a:prstGeom>
        </p:spPr>
      </p:pic>
    </p:spTree>
    <p:extLst>
      <p:ext uri="{BB962C8B-B14F-4D97-AF65-F5344CB8AC3E}">
        <p14:creationId xmlns:p14="http://schemas.microsoft.com/office/powerpoint/2010/main" val="397998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aseball player on a field&#10;&#10;Description automatically generated">
            <a:extLst>
              <a:ext uri="{FF2B5EF4-FFF2-40B4-BE49-F238E27FC236}">
                <a16:creationId xmlns:a16="http://schemas.microsoft.com/office/drawing/2014/main" id="{D91B9DFD-A3B6-BC10-ADCC-58F9FBF47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49" y="571499"/>
            <a:ext cx="4057651" cy="5410201"/>
          </a:xfrm>
          <a:prstGeom prst="rect">
            <a:avLst/>
          </a:prstGeom>
        </p:spPr>
      </p:pic>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5947784" y="262949"/>
            <a:ext cx="5144655" cy="1049337"/>
          </a:xfrm>
        </p:spPr>
        <p:txBody>
          <a:bodyPr>
            <a:normAutofit/>
          </a:bodyPr>
          <a:lstStyle/>
          <a:p>
            <a:r>
              <a:rPr lang="en-US" dirty="0"/>
              <a:t>Sports Tourism</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6372225" y="2601119"/>
            <a:ext cx="4295775" cy="1655762"/>
          </a:xfrm>
        </p:spPr>
        <p:txBody>
          <a:bodyPr>
            <a:normAutofit/>
          </a:bodyPr>
          <a:lstStyle/>
          <a:p>
            <a:pPr marL="342900" indent="-342900">
              <a:buFont typeface="Arial" panose="020B0604020202020204" pitchFamily="34" charset="0"/>
              <a:buChar char="•"/>
            </a:pPr>
            <a:r>
              <a:rPr lang="en-US" dirty="0" err="1"/>
              <a:t>Gutchess</a:t>
            </a:r>
            <a:r>
              <a:rPr lang="en-US" dirty="0"/>
              <a:t> Lumber Sports Park</a:t>
            </a:r>
          </a:p>
          <a:p>
            <a:pPr marL="342900" indent="-342900">
              <a:buFont typeface="Arial" panose="020B0604020202020204" pitchFamily="34" charset="0"/>
              <a:buChar char="•"/>
            </a:pPr>
            <a:r>
              <a:rPr lang="en-US" dirty="0"/>
              <a:t>Cortland Regional Sports Council</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spTree>
    <p:extLst>
      <p:ext uri="{BB962C8B-B14F-4D97-AF65-F5344CB8AC3E}">
        <p14:creationId xmlns:p14="http://schemas.microsoft.com/office/powerpoint/2010/main" val="284653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524000" y="171849"/>
            <a:ext cx="9144000" cy="1049337"/>
          </a:xfrm>
        </p:spPr>
        <p:txBody>
          <a:bodyPr>
            <a:normAutofit/>
          </a:bodyPr>
          <a:lstStyle/>
          <a:p>
            <a:r>
              <a:rPr lang="en-US" dirty="0"/>
              <a:t>New Frontiers</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6905625" y="2267744"/>
            <a:ext cx="4295775" cy="1655762"/>
          </a:xfrm>
        </p:spPr>
        <p:txBody>
          <a:bodyPr>
            <a:normAutofit/>
          </a:bodyPr>
          <a:lstStyle/>
          <a:p>
            <a:pPr marL="342900" indent="-342900">
              <a:buFont typeface="Arial" panose="020B0604020202020204" pitchFamily="34" charset="0"/>
              <a:buChar char="•"/>
            </a:pPr>
            <a:r>
              <a:rPr lang="en-US" dirty="0"/>
              <a:t>Continue to engage with solar and renewable energy developers</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8" name="Picture 7" descr="Solar panels in a field&#10;&#10;Description automatically generated">
            <a:extLst>
              <a:ext uri="{FF2B5EF4-FFF2-40B4-BE49-F238E27FC236}">
                <a16:creationId xmlns:a16="http://schemas.microsoft.com/office/drawing/2014/main" id="{589F808D-6CBD-D1D4-A44A-CC604CC44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1716486"/>
            <a:ext cx="6329536" cy="3560364"/>
          </a:xfrm>
          <a:prstGeom prst="rect">
            <a:avLst/>
          </a:prstGeom>
        </p:spPr>
      </p:pic>
    </p:spTree>
    <p:extLst>
      <p:ext uri="{BB962C8B-B14F-4D97-AF65-F5344CB8AC3E}">
        <p14:creationId xmlns:p14="http://schemas.microsoft.com/office/powerpoint/2010/main" val="176367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524000" y="171849"/>
            <a:ext cx="9144000" cy="1049337"/>
          </a:xfrm>
        </p:spPr>
        <p:txBody>
          <a:bodyPr>
            <a:normAutofit/>
          </a:bodyPr>
          <a:lstStyle/>
          <a:p>
            <a:r>
              <a:rPr lang="en-US" dirty="0"/>
              <a:t>Community Partners</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10" name="Picture 9" descr="A blue and green text&#10;&#10;Description automatically generated">
            <a:extLst>
              <a:ext uri="{FF2B5EF4-FFF2-40B4-BE49-F238E27FC236}">
                <a16:creationId xmlns:a16="http://schemas.microsoft.com/office/drawing/2014/main" id="{DE933402-0CAB-60D3-EFE3-FED6DDE2B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25" y="1221186"/>
            <a:ext cx="3028950" cy="1514475"/>
          </a:xfrm>
          <a:prstGeom prst="rect">
            <a:avLst/>
          </a:prstGeom>
        </p:spPr>
      </p:pic>
      <p:pic>
        <p:nvPicPr>
          <p:cNvPr id="12" name="Picture 11" descr="A seal of cortland county&#10;&#10;Description automatically generated">
            <a:extLst>
              <a:ext uri="{FF2B5EF4-FFF2-40B4-BE49-F238E27FC236}">
                <a16:creationId xmlns:a16="http://schemas.microsoft.com/office/drawing/2014/main" id="{83F07D54-9654-34D4-2FC2-E7A6F97C1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333500"/>
            <a:ext cx="2857500" cy="1600200"/>
          </a:xfrm>
          <a:prstGeom prst="rect">
            <a:avLst/>
          </a:prstGeom>
        </p:spPr>
      </p:pic>
      <p:pic>
        <p:nvPicPr>
          <p:cNvPr id="14" name="Picture 13" descr="A sign on a building&#10;&#10;Description automatically generated">
            <a:extLst>
              <a:ext uri="{FF2B5EF4-FFF2-40B4-BE49-F238E27FC236}">
                <a16:creationId xmlns:a16="http://schemas.microsoft.com/office/drawing/2014/main" id="{7660A831-019F-369C-A9A5-844703593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875" y="1277343"/>
            <a:ext cx="2466975" cy="1847850"/>
          </a:xfrm>
          <a:prstGeom prst="rect">
            <a:avLst/>
          </a:prstGeom>
        </p:spPr>
      </p:pic>
      <p:pic>
        <p:nvPicPr>
          <p:cNvPr id="16" name="Picture 15" descr="A red dragon with a white letter&#10;&#10;Description automatically generated">
            <a:extLst>
              <a:ext uri="{FF2B5EF4-FFF2-40B4-BE49-F238E27FC236}">
                <a16:creationId xmlns:a16="http://schemas.microsoft.com/office/drawing/2014/main" id="{8AC64D58-4886-E146-8FF3-6E88939A38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 y="3076575"/>
            <a:ext cx="1905000" cy="1905000"/>
          </a:xfrm>
          <a:prstGeom prst="rect">
            <a:avLst/>
          </a:prstGeom>
        </p:spPr>
      </p:pic>
      <p:pic>
        <p:nvPicPr>
          <p:cNvPr id="18" name="Picture 17" descr="A blue text on a white background&#10;&#10;Description automatically generated">
            <a:extLst>
              <a:ext uri="{FF2B5EF4-FFF2-40B4-BE49-F238E27FC236}">
                <a16:creationId xmlns:a16="http://schemas.microsoft.com/office/drawing/2014/main" id="{3A383164-DBB4-3668-5CE2-A2638C4B86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0387" y="3181350"/>
            <a:ext cx="2390775" cy="1914525"/>
          </a:xfrm>
          <a:prstGeom prst="rect">
            <a:avLst/>
          </a:prstGeom>
        </p:spPr>
      </p:pic>
      <p:pic>
        <p:nvPicPr>
          <p:cNvPr id="20" name="Picture 19" descr="A logo with people in a circle&#10;&#10;Description automatically generated">
            <a:extLst>
              <a:ext uri="{FF2B5EF4-FFF2-40B4-BE49-F238E27FC236}">
                <a16:creationId xmlns:a16="http://schemas.microsoft.com/office/drawing/2014/main" id="{7BA09071-138E-101F-8D9B-0FF5165A4E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950" y="1285875"/>
            <a:ext cx="2143125" cy="2143125"/>
          </a:xfrm>
          <a:prstGeom prst="rect">
            <a:avLst/>
          </a:prstGeom>
        </p:spPr>
      </p:pic>
      <p:pic>
        <p:nvPicPr>
          <p:cNvPr id="22" name="Picture 21" descr="A logo for a community company&#10;&#10;Description automatically generated">
            <a:extLst>
              <a:ext uri="{FF2B5EF4-FFF2-40B4-BE49-F238E27FC236}">
                <a16:creationId xmlns:a16="http://schemas.microsoft.com/office/drawing/2014/main" id="{349544EF-F8DC-4086-666D-CD2BC1B177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0700" y="3476624"/>
            <a:ext cx="3457575" cy="1323975"/>
          </a:xfrm>
          <a:prstGeom prst="rect">
            <a:avLst/>
          </a:prstGeom>
        </p:spPr>
      </p:pic>
      <p:pic>
        <p:nvPicPr>
          <p:cNvPr id="24" name="Picture 23" descr="A logo for a company&#10;&#10;Description automatically generated">
            <a:extLst>
              <a:ext uri="{FF2B5EF4-FFF2-40B4-BE49-F238E27FC236}">
                <a16:creationId xmlns:a16="http://schemas.microsoft.com/office/drawing/2014/main" id="{86F59BF8-3CC3-22A6-A311-D92753499D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4038" y="3398439"/>
            <a:ext cx="1905000" cy="1905000"/>
          </a:xfrm>
          <a:prstGeom prst="rect">
            <a:avLst/>
          </a:prstGeom>
        </p:spPr>
      </p:pic>
    </p:spTree>
    <p:extLst>
      <p:ext uri="{BB962C8B-B14F-4D97-AF65-F5344CB8AC3E}">
        <p14:creationId xmlns:p14="http://schemas.microsoft.com/office/powerpoint/2010/main" val="294803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6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E4007-CA1C-AAE0-F173-3A4D586EEED3}"/>
              </a:ext>
            </a:extLst>
          </p:cNvPr>
          <p:cNvSpPr>
            <a:spLocks noGrp="1"/>
          </p:cNvSpPr>
          <p:nvPr>
            <p:ph type="ctrTitle"/>
          </p:nvPr>
        </p:nvSpPr>
        <p:spPr>
          <a:xfrm>
            <a:off x="1162498" y="655782"/>
            <a:ext cx="4284418" cy="1480199"/>
          </a:xfrm>
        </p:spPr>
        <p:txBody>
          <a:bodyPr anchor="t">
            <a:normAutofit/>
          </a:bodyPr>
          <a:lstStyle/>
          <a:p>
            <a:pPr algn="l"/>
            <a:r>
              <a:rPr lang="en-US" sz="4400" dirty="0">
                <a:solidFill>
                  <a:schemeClr val="bg1"/>
                </a:solidFill>
              </a:rPr>
              <a:t>Thank you!</a:t>
            </a:r>
          </a:p>
        </p:txBody>
      </p:sp>
      <p:sp>
        <p:nvSpPr>
          <p:cNvPr id="14" name="Rectangle 1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838"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blue letters&#10;&#10;Description automatically generated">
            <a:extLst>
              <a:ext uri="{FF2B5EF4-FFF2-40B4-BE49-F238E27FC236}">
                <a16:creationId xmlns:a16="http://schemas.microsoft.com/office/drawing/2014/main" id="{0B7C2BCE-9124-93DB-37CC-8CC13CF35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465" y="3334993"/>
            <a:ext cx="4305881" cy="650145"/>
          </a:xfrm>
          <a:prstGeom prst="rect">
            <a:avLst/>
          </a:prstGeom>
        </p:spPr>
      </p:pic>
      <p:pic>
        <p:nvPicPr>
          <p:cNvPr id="4" name="Picture 3" descr="A planet with trees and buildings&#10;&#10;Description automatically generated">
            <a:extLst>
              <a:ext uri="{FF2B5EF4-FFF2-40B4-BE49-F238E27FC236}">
                <a16:creationId xmlns:a16="http://schemas.microsoft.com/office/drawing/2014/main" id="{110DF636-5BF5-0E08-598E-1A15B5B3C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490" y="2265037"/>
            <a:ext cx="3949495" cy="3949495"/>
          </a:xfrm>
          <a:prstGeom prst="rect">
            <a:avLst/>
          </a:prstGeom>
        </p:spPr>
      </p:pic>
      <p:pic>
        <p:nvPicPr>
          <p:cNvPr id="5" name="Picture 4" descr="A black and blue logo&#10;&#10;Description automatically generated">
            <a:extLst>
              <a:ext uri="{FF2B5EF4-FFF2-40B4-BE49-F238E27FC236}">
                <a16:creationId xmlns:a16="http://schemas.microsoft.com/office/drawing/2014/main" id="{D3B1A535-EC75-1AC4-4155-F42B26B77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465" y="4940684"/>
            <a:ext cx="4305878" cy="653379"/>
          </a:xfrm>
          <a:prstGeom prst="rect">
            <a:avLst/>
          </a:prstGeom>
        </p:spPr>
      </p:pic>
      <p:sp>
        <p:nvSpPr>
          <p:cNvPr id="3" name="TextBox 2">
            <a:extLst>
              <a:ext uri="{FF2B5EF4-FFF2-40B4-BE49-F238E27FC236}">
                <a16:creationId xmlns:a16="http://schemas.microsoft.com/office/drawing/2014/main" id="{7C13395C-C7B4-83C7-77C4-FB86BF7986C7}"/>
              </a:ext>
            </a:extLst>
          </p:cNvPr>
          <p:cNvSpPr txBox="1"/>
          <p:nvPr/>
        </p:nvSpPr>
        <p:spPr>
          <a:xfrm>
            <a:off x="6707077" y="985083"/>
            <a:ext cx="4873835" cy="1200329"/>
          </a:xfrm>
          <a:prstGeom prst="rect">
            <a:avLst/>
          </a:prstGeom>
          <a:noFill/>
        </p:spPr>
        <p:txBody>
          <a:bodyPr wrap="none" rtlCol="0">
            <a:spAutoFit/>
          </a:bodyPr>
          <a:lstStyle/>
          <a:p>
            <a:r>
              <a:rPr lang="en-US" sz="2400" dirty="0"/>
              <a:t>Brendan O’Bryan – Executive Director</a:t>
            </a:r>
          </a:p>
          <a:p>
            <a:r>
              <a:rPr lang="en-US" sz="2400" dirty="0"/>
              <a:t>P: 607.756.5005</a:t>
            </a:r>
          </a:p>
          <a:p>
            <a:r>
              <a:rPr lang="en-US" sz="2400" dirty="0"/>
              <a:t>E: Brendan@cortlandbusiness.com</a:t>
            </a:r>
          </a:p>
        </p:txBody>
      </p:sp>
    </p:spTree>
    <p:extLst>
      <p:ext uri="{BB962C8B-B14F-4D97-AF65-F5344CB8AC3E}">
        <p14:creationId xmlns:p14="http://schemas.microsoft.com/office/powerpoint/2010/main" val="409050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524000" y="223838"/>
            <a:ext cx="9144000" cy="1049337"/>
          </a:xfrm>
        </p:spPr>
        <p:txBody>
          <a:bodyPr/>
          <a:lstStyle/>
          <a:p>
            <a:r>
              <a:rPr lang="en-US" dirty="0"/>
              <a:t>IDA/BDC</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391886" y="1306623"/>
            <a:ext cx="11047445" cy="2817845"/>
          </a:xfrm>
        </p:spPr>
        <p:txBody>
          <a:bodyPr>
            <a:normAutofit/>
          </a:bodyPr>
          <a:lstStyle/>
          <a:p>
            <a:pPr>
              <a:spcAft>
                <a:spcPts val="600"/>
              </a:spcAft>
            </a:pPr>
            <a:r>
              <a:rPr lang="en-US" dirty="0"/>
              <a:t>The BDC and the IDA are the county’s lead economic development agencies working closely with their many local, state, and national partners to retain, create, and attract jobs and to grow Cortland County as a desirable community in which to work, live, and invest. </a:t>
            </a:r>
          </a:p>
          <a:p>
            <a:pPr>
              <a:spcAft>
                <a:spcPts val="600"/>
              </a:spcAft>
            </a:pPr>
            <a:r>
              <a:rPr lang="en-US" sz="2600" dirty="0"/>
              <a:t>As an Economic Development Organization (EDO), our goal is to grow the taxable base in the County.</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sp>
        <p:nvSpPr>
          <p:cNvPr id="4" name="TextBox 3">
            <a:extLst>
              <a:ext uri="{FF2B5EF4-FFF2-40B4-BE49-F238E27FC236}">
                <a16:creationId xmlns:a16="http://schemas.microsoft.com/office/drawing/2014/main" id="{9C808BBD-8D49-0605-AF18-00BD64F185B8}"/>
              </a:ext>
            </a:extLst>
          </p:cNvPr>
          <p:cNvSpPr txBox="1"/>
          <p:nvPr/>
        </p:nvSpPr>
        <p:spPr>
          <a:xfrm>
            <a:off x="1287624" y="3981542"/>
            <a:ext cx="491723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PILOTs</a:t>
            </a:r>
          </a:p>
          <a:p>
            <a:pPr marL="742950" lvl="1" indent="-285750">
              <a:buFont typeface="Arial" panose="020B0604020202020204" pitchFamily="34" charset="0"/>
              <a:buChar char="•"/>
            </a:pPr>
            <a:r>
              <a:rPr lang="en-US" sz="2000" dirty="0"/>
              <a:t>Mortgage Tax, Property Tax, Sales Tax</a:t>
            </a:r>
          </a:p>
          <a:p>
            <a:pPr marL="285750" indent="-285750">
              <a:buFont typeface="Arial" panose="020B0604020202020204" pitchFamily="34" charset="0"/>
              <a:buChar char="•"/>
            </a:pPr>
            <a:r>
              <a:rPr lang="en-US" sz="2000" dirty="0"/>
              <a:t>Grants</a:t>
            </a:r>
          </a:p>
          <a:p>
            <a:pPr marL="285750" indent="-285750">
              <a:buFont typeface="Arial" panose="020B0604020202020204" pitchFamily="34" charset="0"/>
              <a:buChar char="•"/>
            </a:pPr>
            <a:r>
              <a:rPr lang="en-US" sz="2000" dirty="0"/>
              <a:t>Loans</a:t>
            </a:r>
          </a:p>
        </p:txBody>
      </p:sp>
      <p:sp>
        <p:nvSpPr>
          <p:cNvPr id="6" name="TextBox 5">
            <a:extLst>
              <a:ext uri="{FF2B5EF4-FFF2-40B4-BE49-F238E27FC236}">
                <a16:creationId xmlns:a16="http://schemas.microsoft.com/office/drawing/2014/main" id="{961D9FA8-E3F6-AEFE-54D3-F7295E440604}"/>
              </a:ext>
            </a:extLst>
          </p:cNvPr>
          <p:cNvSpPr txBox="1"/>
          <p:nvPr/>
        </p:nvSpPr>
        <p:spPr>
          <a:xfrm>
            <a:off x="6895324" y="4135431"/>
            <a:ext cx="3034164"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a:t>Business Advisement</a:t>
            </a:r>
          </a:p>
          <a:p>
            <a:pPr marL="285750" indent="-285750">
              <a:buFont typeface="Arial" panose="020B0604020202020204" pitchFamily="34" charset="0"/>
              <a:buChar char="•"/>
            </a:pPr>
            <a:r>
              <a:rPr lang="en-US" sz="2000" dirty="0"/>
              <a:t>Site Selection Services</a:t>
            </a:r>
          </a:p>
          <a:p>
            <a:pPr marL="285750" indent="-285750">
              <a:buFont typeface="Arial" panose="020B0604020202020204" pitchFamily="34" charset="0"/>
              <a:buChar char="•"/>
            </a:pPr>
            <a:r>
              <a:rPr lang="en-US" sz="2000" dirty="0"/>
              <a:t>Recruitment/Advertising</a:t>
            </a:r>
          </a:p>
        </p:txBody>
      </p:sp>
    </p:spTree>
    <p:extLst>
      <p:ext uri="{BB962C8B-B14F-4D97-AF65-F5344CB8AC3E}">
        <p14:creationId xmlns:p14="http://schemas.microsoft.com/office/powerpoint/2010/main" val="8939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2B08D-F19C-50D2-512F-83AB53159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2D69E-3FC3-099D-DAF9-9AAE42B0EEB9}"/>
              </a:ext>
            </a:extLst>
          </p:cNvPr>
          <p:cNvSpPr>
            <a:spLocks noGrp="1"/>
          </p:cNvSpPr>
          <p:nvPr>
            <p:ph type="ctrTitle"/>
          </p:nvPr>
        </p:nvSpPr>
        <p:spPr>
          <a:xfrm>
            <a:off x="219075" y="223838"/>
            <a:ext cx="11582111" cy="1049337"/>
          </a:xfrm>
        </p:spPr>
        <p:txBody>
          <a:bodyPr>
            <a:noAutofit/>
          </a:bodyPr>
          <a:lstStyle/>
          <a:p>
            <a:r>
              <a:rPr lang="en-US" sz="4800" dirty="0"/>
              <a:t>Community Health &amp; Economic Development</a:t>
            </a:r>
          </a:p>
        </p:txBody>
      </p:sp>
      <p:sp>
        <p:nvSpPr>
          <p:cNvPr id="3" name="Subtitle 2">
            <a:extLst>
              <a:ext uri="{FF2B5EF4-FFF2-40B4-BE49-F238E27FC236}">
                <a16:creationId xmlns:a16="http://schemas.microsoft.com/office/drawing/2014/main" id="{AC41B4C0-49E9-594B-8C5D-7B133699040C}"/>
              </a:ext>
            </a:extLst>
          </p:cNvPr>
          <p:cNvSpPr>
            <a:spLocks noGrp="1"/>
          </p:cNvSpPr>
          <p:nvPr>
            <p:ph type="subTitle" idx="1"/>
          </p:nvPr>
        </p:nvSpPr>
        <p:spPr>
          <a:xfrm>
            <a:off x="489527" y="1413165"/>
            <a:ext cx="11102109" cy="4639972"/>
          </a:xfrm>
        </p:spPr>
        <p:txBody>
          <a:bodyPr>
            <a:normAutofit/>
          </a:bodyPr>
          <a:lstStyle/>
          <a:p>
            <a:pPr>
              <a:spcAft>
                <a:spcPts val="1200"/>
              </a:spcAft>
            </a:pPr>
            <a:r>
              <a:rPr lang="en-US" dirty="0"/>
              <a:t>Family income and where people live is intrinsically linked to health and poverty.</a:t>
            </a:r>
          </a:p>
          <a:p>
            <a:pPr>
              <a:spcAft>
                <a:spcPts val="1200"/>
              </a:spcAft>
            </a:pPr>
            <a:r>
              <a:rPr lang="en-US" dirty="0"/>
              <a:t>People with few job skills or opportunities often live in neighborhoods where safety is poor, housing is sub-standard, and livable-wage jobs are difficult to find.</a:t>
            </a:r>
          </a:p>
          <a:p>
            <a:pPr>
              <a:spcAft>
                <a:spcPts val="1200"/>
              </a:spcAft>
            </a:pPr>
            <a:r>
              <a:rPr lang="en-US" dirty="0"/>
              <a:t>Expanding economic development in a community requires education, workforce, businesses, and public sectors at the table</a:t>
            </a:r>
          </a:p>
          <a:p>
            <a:pPr>
              <a:spcAft>
                <a:spcPts val="1200"/>
              </a:spcAft>
            </a:pPr>
            <a:r>
              <a:rPr lang="en-US" dirty="0"/>
              <a:t>Better jobs are at the heart of community economic development</a:t>
            </a:r>
          </a:p>
          <a:p>
            <a:pPr>
              <a:spcAft>
                <a:spcPts val="1200"/>
              </a:spcAft>
            </a:pPr>
            <a:r>
              <a:rPr lang="en-US" dirty="0"/>
              <a:t>Better jobs not only support stronger individual health but also provide better individual income and assets (increased tax revenue) to improve homes and neighborhoods.</a:t>
            </a:r>
          </a:p>
          <a:p>
            <a:pPr>
              <a:spcAft>
                <a:spcPts val="1200"/>
              </a:spcAft>
            </a:pPr>
            <a:r>
              <a:rPr lang="en-US" b="1" dirty="0">
                <a:solidFill>
                  <a:schemeClr val="accent6">
                    <a:lumMod val="75000"/>
                  </a:schemeClr>
                </a:solidFill>
              </a:rPr>
              <a:t>Community Economic Development = Macro Social Work</a:t>
            </a:r>
          </a:p>
        </p:txBody>
      </p:sp>
      <p:pic>
        <p:nvPicPr>
          <p:cNvPr id="5" name="Picture 4" descr="A black and blue logo&#10;&#10;Description automatically generated">
            <a:extLst>
              <a:ext uri="{FF2B5EF4-FFF2-40B4-BE49-F238E27FC236}">
                <a16:creationId xmlns:a16="http://schemas.microsoft.com/office/drawing/2014/main" id="{427C37D1-F27D-43BF-194D-C6623C5EA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AF331BDC-1F83-19E7-C5CF-6E1468B29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spTree>
    <p:extLst>
      <p:ext uri="{BB962C8B-B14F-4D97-AF65-F5344CB8AC3E}">
        <p14:creationId xmlns:p14="http://schemas.microsoft.com/office/powerpoint/2010/main" val="81138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BF2B1-9FEC-4DDB-248D-2809BB12F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91040-3885-B1CF-92F2-6AAD787F5649}"/>
              </a:ext>
            </a:extLst>
          </p:cNvPr>
          <p:cNvSpPr>
            <a:spLocks noGrp="1"/>
          </p:cNvSpPr>
          <p:nvPr>
            <p:ph type="ctrTitle"/>
          </p:nvPr>
        </p:nvSpPr>
        <p:spPr>
          <a:xfrm>
            <a:off x="219075" y="223838"/>
            <a:ext cx="11582111" cy="1049337"/>
          </a:xfrm>
        </p:spPr>
        <p:txBody>
          <a:bodyPr>
            <a:noAutofit/>
          </a:bodyPr>
          <a:lstStyle/>
          <a:p>
            <a:r>
              <a:rPr lang="en-US" sz="4800" dirty="0"/>
              <a:t>Employer/Employee Health Burden</a:t>
            </a:r>
          </a:p>
        </p:txBody>
      </p:sp>
      <p:sp>
        <p:nvSpPr>
          <p:cNvPr id="3" name="Subtitle 2">
            <a:extLst>
              <a:ext uri="{FF2B5EF4-FFF2-40B4-BE49-F238E27FC236}">
                <a16:creationId xmlns:a16="http://schemas.microsoft.com/office/drawing/2014/main" id="{710DAB73-E914-51E3-E45F-A13800465952}"/>
              </a:ext>
            </a:extLst>
          </p:cNvPr>
          <p:cNvSpPr>
            <a:spLocks noGrp="1"/>
          </p:cNvSpPr>
          <p:nvPr>
            <p:ph type="subTitle" idx="1"/>
          </p:nvPr>
        </p:nvSpPr>
        <p:spPr>
          <a:xfrm>
            <a:off x="544945" y="1551188"/>
            <a:ext cx="11102109" cy="4150873"/>
          </a:xfrm>
        </p:spPr>
        <p:txBody>
          <a:bodyPr>
            <a:normAutofit/>
          </a:bodyPr>
          <a:lstStyle/>
          <a:p>
            <a:pPr>
              <a:spcAft>
                <a:spcPts val="1200"/>
              </a:spcAft>
            </a:pPr>
            <a:r>
              <a:rPr lang="en-US" dirty="0"/>
              <a:t>There is a shared health burden between Employees and Employers.</a:t>
            </a:r>
          </a:p>
          <a:p>
            <a:pPr>
              <a:spcAft>
                <a:spcPts val="1200"/>
              </a:spcAft>
            </a:pPr>
            <a:r>
              <a:rPr lang="en-US" dirty="0"/>
              <a:t>Poor health generates costs for employers, such as health care expenses; higher rates of disability, absences for illness and medical appointments, and people working while sick.</a:t>
            </a:r>
          </a:p>
          <a:p>
            <a:pPr>
              <a:spcAft>
                <a:spcPts val="1200"/>
              </a:spcAft>
            </a:pPr>
            <a:r>
              <a:rPr lang="en-US" dirty="0"/>
              <a:t>All these create indirect costs that reduce workforce productivity and contribute to declines in labor force participation.</a:t>
            </a:r>
          </a:p>
          <a:p>
            <a:pPr>
              <a:spcAft>
                <a:spcPts val="1200"/>
              </a:spcAft>
            </a:pPr>
            <a:r>
              <a:rPr lang="en-US" dirty="0"/>
              <a:t>Example: Average full-time worker with diabetes misses an estimated 5.5 workdays per year. Unplanned absences for this disease cost US employers $20 billion annually.</a:t>
            </a:r>
          </a:p>
          <a:p>
            <a:pPr>
              <a:spcAft>
                <a:spcPts val="1200"/>
              </a:spcAft>
            </a:pPr>
            <a:r>
              <a:rPr lang="en-US" dirty="0"/>
              <a:t>Indirect costs of diabetes to employers may approach $90 billion per year.</a:t>
            </a:r>
          </a:p>
        </p:txBody>
      </p:sp>
      <p:pic>
        <p:nvPicPr>
          <p:cNvPr id="5" name="Picture 4" descr="A black and blue logo&#10;&#10;Description automatically generated">
            <a:extLst>
              <a:ext uri="{FF2B5EF4-FFF2-40B4-BE49-F238E27FC236}">
                <a16:creationId xmlns:a16="http://schemas.microsoft.com/office/drawing/2014/main" id="{8667104E-BB13-4EE7-56B2-D09EAD1FF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07397-02F9-AF58-53C8-79EA3D2B9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spTree>
    <p:extLst>
      <p:ext uri="{BB962C8B-B14F-4D97-AF65-F5344CB8AC3E}">
        <p14:creationId xmlns:p14="http://schemas.microsoft.com/office/powerpoint/2010/main" val="117338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AF9C6-79E7-9F27-4550-10512BD24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37FFB-7BCE-53A8-F2E3-F665CCD1BC22}"/>
              </a:ext>
            </a:extLst>
          </p:cNvPr>
          <p:cNvSpPr>
            <a:spLocks noGrp="1"/>
          </p:cNvSpPr>
          <p:nvPr>
            <p:ph type="ctrTitle"/>
          </p:nvPr>
        </p:nvSpPr>
        <p:spPr>
          <a:xfrm>
            <a:off x="219075" y="223838"/>
            <a:ext cx="11582111" cy="1049337"/>
          </a:xfrm>
        </p:spPr>
        <p:txBody>
          <a:bodyPr>
            <a:noAutofit/>
          </a:bodyPr>
          <a:lstStyle/>
          <a:p>
            <a:r>
              <a:rPr lang="en-US" sz="4800" dirty="0"/>
              <a:t>Cortland County Economic Stats</a:t>
            </a:r>
          </a:p>
        </p:txBody>
      </p:sp>
      <p:sp>
        <p:nvSpPr>
          <p:cNvPr id="3" name="Subtitle 2">
            <a:extLst>
              <a:ext uri="{FF2B5EF4-FFF2-40B4-BE49-F238E27FC236}">
                <a16:creationId xmlns:a16="http://schemas.microsoft.com/office/drawing/2014/main" id="{CC1B45A4-B820-D406-77A6-6D8ABDDD4C0C}"/>
              </a:ext>
            </a:extLst>
          </p:cNvPr>
          <p:cNvSpPr>
            <a:spLocks noGrp="1"/>
          </p:cNvSpPr>
          <p:nvPr>
            <p:ph type="subTitle" idx="1"/>
          </p:nvPr>
        </p:nvSpPr>
        <p:spPr>
          <a:xfrm>
            <a:off x="544946" y="1759005"/>
            <a:ext cx="11256240" cy="3339989"/>
          </a:xfrm>
        </p:spPr>
        <p:txBody>
          <a:bodyPr>
            <a:normAutofit/>
          </a:bodyPr>
          <a:lstStyle/>
          <a:p>
            <a:pPr marL="342900" indent="-342900">
              <a:spcAft>
                <a:spcPts val="1200"/>
              </a:spcAft>
              <a:buFont typeface="Arial" panose="020B0604020202020204" pitchFamily="34" charset="0"/>
              <a:buChar char="•"/>
            </a:pPr>
            <a:r>
              <a:rPr lang="en-US" dirty="0"/>
              <a:t>2021 Population was ~47,000 with a median age of 36.5</a:t>
            </a:r>
          </a:p>
          <a:p>
            <a:pPr marL="342900" indent="-342900">
              <a:spcAft>
                <a:spcPts val="1200"/>
              </a:spcAft>
              <a:buFont typeface="Arial" panose="020B0604020202020204" pitchFamily="34" charset="0"/>
              <a:buChar char="•"/>
            </a:pPr>
            <a:r>
              <a:rPr lang="en-US" dirty="0"/>
              <a:t>Median income is around $65,029</a:t>
            </a:r>
          </a:p>
          <a:p>
            <a:pPr marL="342900" indent="-342900">
              <a:spcAft>
                <a:spcPts val="1200"/>
              </a:spcAft>
              <a:buFont typeface="Arial" panose="020B0604020202020204" pitchFamily="34" charset="0"/>
              <a:buChar char="•"/>
            </a:pPr>
            <a:r>
              <a:rPr lang="en-US" dirty="0"/>
              <a:t>Largest industries are educational services, health care, and accommodation/Food service.</a:t>
            </a:r>
          </a:p>
          <a:p>
            <a:pPr marL="342900" indent="-342900">
              <a:spcAft>
                <a:spcPts val="1200"/>
              </a:spcAft>
              <a:buFont typeface="Arial" panose="020B0604020202020204" pitchFamily="34" charset="0"/>
              <a:buChar char="•"/>
            </a:pPr>
            <a:r>
              <a:rPr lang="en-US" dirty="0"/>
              <a:t>There were 980 total employer establishments in 2021</a:t>
            </a:r>
          </a:p>
          <a:p>
            <a:pPr marL="342900" indent="-342900">
              <a:spcAft>
                <a:spcPts val="1200"/>
              </a:spcAft>
              <a:buFont typeface="Arial" panose="020B0604020202020204" pitchFamily="34" charset="0"/>
              <a:buChar char="•"/>
            </a:pPr>
            <a:r>
              <a:rPr lang="en-US" dirty="0"/>
              <a:t>13,269 total employment in 2021 which was down by 11.9% from 2020.</a:t>
            </a:r>
          </a:p>
        </p:txBody>
      </p:sp>
      <p:pic>
        <p:nvPicPr>
          <p:cNvPr id="5" name="Picture 4" descr="A black and blue logo&#10;&#10;Description automatically generated">
            <a:extLst>
              <a:ext uri="{FF2B5EF4-FFF2-40B4-BE49-F238E27FC236}">
                <a16:creationId xmlns:a16="http://schemas.microsoft.com/office/drawing/2014/main" id="{9E5D8E79-4E31-61A6-9B28-699C972A4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FBF8DF8-7620-82B6-E56A-B551D483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spTree>
    <p:extLst>
      <p:ext uri="{BB962C8B-B14F-4D97-AF65-F5344CB8AC3E}">
        <p14:creationId xmlns:p14="http://schemas.microsoft.com/office/powerpoint/2010/main" val="111655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490537" y="427038"/>
            <a:ext cx="11210925" cy="1049337"/>
          </a:xfrm>
        </p:spPr>
        <p:txBody>
          <a:bodyPr>
            <a:normAutofit fontScale="90000"/>
          </a:bodyPr>
          <a:lstStyle/>
          <a:p>
            <a:r>
              <a:rPr lang="en-US" dirty="0"/>
              <a:t>Business Assistance for Covid Recovery</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6109493" y="1787510"/>
            <a:ext cx="5800724" cy="3604583"/>
          </a:xfrm>
        </p:spPr>
        <p:txBody>
          <a:bodyPr>
            <a:normAutofit/>
          </a:bodyPr>
          <a:lstStyle/>
          <a:p>
            <a:pPr marL="342900" indent="-342900" algn="r">
              <a:buFont typeface="Arial" panose="020B0604020202020204" pitchFamily="34" charset="0"/>
              <a:buChar char="•"/>
            </a:pPr>
            <a:r>
              <a:rPr lang="en-US" sz="1600" dirty="0"/>
              <a:t>BDC awarded $600,000 in CC ARPA Funds in 2022</a:t>
            </a:r>
          </a:p>
          <a:p>
            <a:pPr marL="342900" indent="-342900" algn="r">
              <a:buFont typeface="Arial" panose="020B0604020202020204" pitchFamily="34" charset="0"/>
              <a:buChar char="•"/>
            </a:pPr>
            <a:r>
              <a:rPr lang="en-US" sz="1600" dirty="0"/>
              <a:t>Three separate grant programs; Main Street, Façade &amp; Streetscape, and Small Biz Expansion Program</a:t>
            </a:r>
          </a:p>
          <a:p>
            <a:pPr marL="342900" indent="-342900" algn="r">
              <a:buFont typeface="Arial" panose="020B0604020202020204" pitchFamily="34" charset="0"/>
              <a:buChar char="•"/>
            </a:pPr>
            <a:r>
              <a:rPr lang="en-US" sz="1600" dirty="0"/>
              <a:t>Main Street provided five, $5000 grants to assist start-up businesses on Main Street</a:t>
            </a:r>
          </a:p>
          <a:p>
            <a:pPr marL="342900" indent="-342900" algn="r">
              <a:buFont typeface="Arial" panose="020B0604020202020204" pitchFamily="34" charset="0"/>
              <a:buChar char="•"/>
            </a:pPr>
            <a:r>
              <a:rPr lang="en-US" sz="1600" dirty="0"/>
              <a:t>Façade and Streetscape awarded $266,000 to 36 businesses to create a total return on investment of $522,000</a:t>
            </a:r>
          </a:p>
          <a:p>
            <a:pPr marL="342900" indent="-342900" algn="r">
              <a:buFont typeface="Arial" panose="020B0604020202020204" pitchFamily="34" charset="0"/>
              <a:buChar char="•"/>
            </a:pPr>
            <a:r>
              <a:rPr lang="en-US" sz="1600" dirty="0"/>
              <a:t>Expansion program saw nearly $303,000 awarded to 38 businesses with a total return on investment of $560,000</a:t>
            </a:r>
          </a:p>
          <a:p>
            <a:pPr marL="342900" indent="-342900" algn="r">
              <a:buFont typeface="Arial" panose="020B0604020202020204" pitchFamily="34" charset="0"/>
              <a:buChar char="•"/>
            </a:pPr>
            <a:r>
              <a:rPr lang="en-US" sz="1600" dirty="0"/>
              <a:t>$600,000 in County ARPA funds leveraged $1.1 million in economic activity in Cortland County</a:t>
            </a:r>
          </a:p>
          <a:p>
            <a:pPr marL="342900" indent="-342900" algn="r">
              <a:buFont typeface="Arial" panose="020B0604020202020204" pitchFamily="34" charset="0"/>
              <a:buChar char="•"/>
            </a:pPr>
            <a:r>
              <a:rPr lang="en-US" sz="1600" dirty="0"/>
              <a:t>20 MWBE businesses, 5 AG </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6" name="Picture 5" descr="A couple standing in front of a building&#10;&#10;Description automatically generated">
            <a:extLst>
              <a:ext uri="{FF2B5EF4-FFF2-40B4-BE49-F238E27FC236}">
                <a16:creationId xmlns:a16="http://schemas.microsoft.com/office/drawing/2014/main" id="{0A9B0702-8087-AD65-0227-2C2ADC5B0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1476375"/>
            <a:ext cx="5632449" cy="4224337"/>
          </a:xfrm>
          <a:prstGeom prst="rect">
            <a:avLst/>
          </a:prstGeom>
        </p:spPr>
      </p:pic>
    </p:spTree>
    <p:extLst>
      <p:ext uri="{BB962C8B-B14F-4D97-AF65-F5344CB8AC3E}">
        <p14:creationId xmlns:p14="http://schemas.microsoft.com/office/powerpoint/2010/main" val="221195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621630" y="379413"/>
            <a:ext cx="6272213" cy="1049337"/>
          </a:xfrm>
        </p:spPr>
        <p:txBody>
          <a:bodyPr>
            <a:normAutofit/>
          </a:bodyPr>
          <a:lstStyle/>
          <a:p>
            <a:r>
              <a:rPr lang="en-US" dirty="0"/>
              <a:t>DRI &amp; NY Forward</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7867650" y="223838"/>
            <a:ext cx="2085975" cy="1655762"/>
          </a:xfrm>
        </p:spPr>
        <p:txBody>
          <a:bodyPr>
            <a:normAutofit/>
          </a:bodyPr>
          <a:lstStyle/>
          <a:p>
            <a:pPr marL="342900" indent="-342900" algn="r">
              <a:buFont typeface="Arial" panose="020B0604020202020204" pitchFamily="34" charset="0"/>
              <a:buChar char="•"/>
            </a:pPr>
            <a:r>
              <a:rPr lang="en-US" dirty="0"/>
              <a:t>Cortland</a:t>
            </a:r>
          </a:p>
          <a:p>
            <a:pPr marL="342900" indent="-342900" algn="r">
              <a:buFont typeface="Arial" panose="020B0604020202020204" pitchFamily="34" charset="0"/>
              <a:buChar char="•"/>
            </a:pPr>
            <a:r>
              <a:rPr lang="en-US" dirty="0"/>
              <a:t>Homer</a:t>
            </a:r>
          </a:p>
          <a:p>
            <a:pPr marL="342900" indent="-342900" algn="r">
              <a:buFont typeface="Arial" panose="020B0604020202020204" pitchFamily="34" charset="0"/>
              <a:buChar char="•"/>
            </a:pPr>
            <a:r>
              <a:rPr lang="en-US" dirty="0"/>
              <a:t>Marathon</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8" name="Picture 7" descr="A yellow and purple crown&#10;&#10;Description automatically generated">
            <a:extLst>
              <a:ext uri="{FF2B5EF4-FFF2-40B4-BE49-F238E27FC236}">
                <a16:creationId xmlns:a16="http://schemas.microsoft.com/office/drawing/2014/main" id="{E8334F55-AB2A-3B2A-A859-3C5AE9873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800" y="61119"/>
            <a:ext cx="1981200" cy="1981200"/>
          </a:xfrm>
          <a:prstGeom prst="rect">
            <a:avLst/>
          </a:prstGeom>
        </p:spPr>
      </p:pic>
      <p:pic>
        <p:nvPicPr>
          <p:cNvPr id="12" name="Picture 11" descr="A collage of a city&#10;&#10;Description automatically generated">
            <a:extLst>
              <a:ext uri="{FF2B5EF4-FFF2-40B4-BE49-F238E27FC236}">
                <a16:creationId xmlns:a16="http://schemas.microsoft.com/office/drawing/2014/main" id="{DA6B13DC-52A0-F11C-2DE2-B00A1300D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9830" y="1428750"/>
            <a:ext cx="3635953" cy="4705350"/>
          </a:xfrm>
          <a:prstGeom prst="rect">
            <a:avLst/>
          </a:prstGeom>
        </p:spPr>
      </p:pic>
      <p:pic>
        <p:nvPicPr>
          <p:cNvPr id="10" name="Picture 9" descr="A construction site with a large hole in the ground&#10;&#10;Description automatically generated">
            <a:extLst>
              <a:ext uri="{FF2B5EF4-FFF2-40B4-BE49-F238E27FC236}">
                <a16:creationId xmlns:a16="http://schemas.microsoft.com/office/drawing/2014/main" id="{BF1DB2C8-6F3F-33A8-AB0D-1903E6547E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37" y="1954609"/>
            <a:ext cx="4267200" cy="3200400"/>
          </a:xfrm>
          <a:prstGeom prst="rect">
            <a:avLst/>
          </a:prstGeom>
        </p:spPr>
      </p:pic>
      <p:pic>
        <p:nvPicPr>
          <p:cNvPr id="14" name="Picture 13" descr="A white church with a sign in the snow&#10;&#10;Description automatically generated">
            <a:extLst>
              <a:ext uri="{FF2B5EF4-FFF2-40B4-BE49-F238E27FC236}">
                <a16:creationId xmlns:a16="http://schemas.microsoft.com/office/drawing/2014/main" id="{3D23342A-BA4F-3A26-5E87-45853A946E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8220" y="2249887"/>
            <a:ext cx="4135860" cy="2756163"/>
          </a:xfrm>
          <a:prstGeom prst="rect">
            <a:avLst/>
          </a:prstGeom>
        </p:spPr>
      </p:pic>
    </p:spTree>
    <p:extLst>
      <p:ext uri="{BB962C8B-B14F-4D97-AF65-F5344CB8AC3E}">
        <p14:creationId xmlns:p14="http://schemas.microsoft.com/office/powerpoint/2010/main" val="25187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524000" y="171849"/>
            <a:ext cx="9144000" cy="1049337"/>
          </a:xfrm>
        </p:spPr>
        <p:txBody>
          <a:bodyPr/>
          <a:lstStyle/>
          <a:p>
            <a:r>
              <a:rPr lang="en-US" dirty="0"/>
              <a:t>Apex</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7959012" y="2601119"/>
            <a:ext cx="2708988" cy="1655762"/>
          </a:xfrm>
        </p:spPr>
        <p:txBody>
          <a:bodyPr>
            <a:normAutofit/>
          </a:bodyPr>
          <a:lstStyle/>
          <a:p>
            <a:pPr marL="342900" indent="-342900">
              <a:buFont typeface="Arial" panose="020B0604020202020204" pitchFamily="34" charset="0"/>
              <a:buChar char="•"/>
            </a:pPr>
            <a:r>
              <a:rPr lang="en-US" dirty="0"/>
              <a:t>Cleanup</a:t>
            </a:r>
          </a:p>
          <a:p>
            <a:pPr marL="342900" indent="-342900">
              <a:buFont typeface="Arial" panose="020B0604020202020204" pitchFamily="34" charset="0"/>
              <a:buChar char="•"/>
            </a:pPr>
            <a:r>
              <a:rPr lang="en-US" dirty="0"/>
              <a:t>Phase I &amp; II</a:t>
            </a:r>
          </a:p>
          <a:p>
            <a:pPr marL="342900" indent="-342900">
              <a:buFont typeface="Arial" panose="020B0604020202020204" pitchFamily="34" charset="0"/>
              <a:buChar char="•"/>
            </a:pPr>
            <a:r>
              <a:rPr lang="en-US" dirty="0"/>
              <a:t>EPA Grant</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6" name="Picture 5" descr="An aerial view of a destroyed area&#10;&#10;Description automatically generated">
            <a:extLst>
              <a:ext uri="{FF2B5EF4-FFF2-40B4-BE49-F238E27FC236}">
                <a16:creationId xmlns:a16="http://schemas.microsoft.com/office/drawing/2014/main" id="{89A7AF9B-55DE-E7C8-BD47-27C80145A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35" y="1306911"/>
            <a:ext cx="5818094" cy="4495800"/>
          </a:xfrm>
          <a:prstGeom prst="rect">
            <a:avLst/>
          </a:prstGeom>
        </p:spPr>
      </p:pic>
    </p:spTree>
    <p:extLst>
      <p:ext uri="{BB962C8B-B14F-4D97-AF65-F5344CB8AC3E}">
        <p14:creationId xmlns:p14="http://schemas.microsoft.com/office/powerpoint/2010/main" val="303366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D484-8C67-220D-84B0-C36F5F27D05E}"/>
              </a:ext>
            </a:extLst>
          </p:cNvPr>
          <p:cNvSpPr>
            <a:spLocks noGrp="1"/>
          </p:cNvSpPr>
          <p:nvPr>
            <p:ph type="ctrTitle"/>
          </p:nvPr>
        </p:nvSpPr>
        <p:spPr>
          <a:xfrm>
            <a:off x="1524000" y="171849"/>
            <a:ext cx="9144000" cy="1049337"/>
          </a:xfrm>
        </p:spPr>
        <p:txBody>
          <a:bodyPr/>
          <a:lstStyle/>
          <a:p>
            <a:r>
              <a:rPr lang="en-US" dirty="0"/>
              <a:t>Micron</a:t>
            </a:r>
          </a:p>
        </p:txBody>
      </p:sp>
      <p:sp>
        <p:nvSpPr>
          <p:cNvPr id="3" name="Subtitle 2">
            <a:extLst>
              <a:ext uri="{FF2B5EF4-FFF2-40B4-BE49-F238E27FC236}">
                <a16:creationId xmlns:a16="http://schemas.microsoft.com/office/drawing/2014/main" id="{5555A0E1-E70C-164A-AC83-919CEA0C9B48}"/>
              </a:ext>
            </a:extLst>
          </p:cNvPr>
          <p:cNvSpPr>
            <a:spLocks noGrp="1"/>
          </p:cNvSpPr>
          <p:nvPr>
            <p:ph type="subTitle" idx="1"/>
          </p:nvPr>
        </p:nvSpPr>
        <p:spPr>
          <a:xfrm>
            <a:off x="7959012" y="2601119"/>
            <a:ext cx="2708988" cy="1655762"/>
          </a:xfrm>
        </p:spPr>
        <p:txBody>
          <a:bodyPr>
            <a:normAutofit lnSpcReduction="10000"/>
          </a:bodyPr>
          <a:lstStyle/>
          <a:p>
            <a:pPr marL="342900" indent="-342900">
              <a:buFont typeface="Arial" panose="020B0604020202020204" pitchFamily="34" charset="0"/>
              <a:buChar char="•"/>
            </a:pPr>
            <a:r>
              <a:rPr lang="en-US" dirty="0"/>
              <a:t>Task Force</a:t>
            </a:r>
          </a:p>
          <a:p>
            <a:pPr marL="342900" indent="-342900">
              <a:buFont typeface="Arial" panose="020B0604020202020204" pitchFamily="34" charset="0"/>
              <a:buChar char="•"/>
            </a:pPr>
            <a:r>
              <a:rPr lang="en-US" dirty="0"/>
              <a:t>Potential Funds available</a:t>
            </a:r>
          </a:p>
          <a:p>
            <a:pPr marL="342900" indent="-342900">
              <a:buFont typeface="Arial" panose="020B0604020202020204" pitchFamily="34" charset="0"/>
              <a:buChar char="•"/>
            </a:pPr>
            <a:r>
              <a:rPr lang="en-US" dirty="0"/>
              <a:t>Engage Locals</a:t>
            </a:r>
          </a:p>
        </p:txBody>
      </p:sp>
      <p:pic>
        <p:nvPicPr>
          <p:cNvPr id="5" name="Picture 4" descr="A black and blue logo&#10;&#10;Description automatically generated">
            <a:extLst>
              <a:ext uri="{FF2B5EF4-FFF2-40B4-BE49-F238E27FC236}">
                <a16:creationId xmlns:a16="http://schemas.microsoft.com/office/drawing/2014/main" id="{7286E4B7-6036-48CA-4960-E95577FAE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6053137"/>
            <a:ext cx="3829050" cy="581025"/>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D87C1AD8-9A4A-9770-70A4-7BC34E0B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75" y="6053137"/>
            <a:ext cx="3848100" cy="581025"/>
          </a:xfrm>
          <a:prstGeom prst="rect">
            <a:avLst/>
          </a:prstGeom>
        </p:spPr>
      </p:pic>
      <p:pic>
        <p:nvPicPr>
          <p:cNvPr id="8" name="Picture 7" descr="A large building with many parking lots&#10;&#10;Description automatically generated with medium confidence">
            <a:extLst>
              <a:ext uri="{FF2B5EF4-FFF2-40B4-BE49-F238E27FC236}">
                <a16:creationId xmlns:a16="http://schemas.microsoft.com/office/drawing/2014/main" id="{8B3E8606-661D-2AE0-E783-F737EFF74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1587599"/>
            <a:ext cx="7159731" cy="3682801"/>
          </a:xfrm>
          <a:prstGeom prst="rect">
            <a:avLst/>
          </a:prstGeom>
        </p:spPr>
      </p:pic>
    </p:spTree>
    <p:extLst>
      <p:ext uri="{BB962C8B-B14F-4D97-AF65-F5344CB8AC3E}">
        <p14:creationId xmlns:p14="http://schemas.microsoft.com/office/powerpoint/2010/main" val="1280812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678</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IDA/BDC</vt:lpstr>
      <vt:lpstr>Community Health &amp; Economic Development</vt:lpstr>
      <vt:lpstr>Employer/Employee Health Burden</vt:lpstr>
      <vt:lpstr>Cortland County Economic Stats</vt:lpstr>
      <vt:lpstr>Business Assistance for Covid Recovery</vt:lpstr>
      <vt:lpstr>DRI &amp; NY Forward</vt:lpstr>
      <vt:lpstr>Apex</vt:lpstr>
      <vt:lpstr>Micron</vt:lpstr>
      <vt:lpstr>iSpice</vt:lpstr>
      <vt:lpstr>Kajen LLC – Virgil School </vt:lpstr>
      <vt:lpstr>IDA Projects in 2023</vt:lpstr>
      <vt:lpstr>BDC Small Business Consulting</vt:lpstr>
      <vt:lpstr>Sports Tourism</vt:lpstr>
      <vt:lpstr>New Frontiers</vt:lpstr>
      <vt:lpstr>Community Partners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O'Bryan</dc:creator>
  <cp:lastModifiedBy>Brendan O'Bryan</cp:lastModifiedBy>
  <cp:revision>2</cp:revision>
  <dcterms:created xsi:type="dcterms:W3CDTF">2023-12-11T14:27:12Z</dcterms:created>
  <dcterms:modified xsi:type="dcterms:W3CDTF">2024-03-07T18:56:19Z</dcterms:modified>
</cp:coreProperties>
</file>