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lacial Indifference" panose="020B0604020202020204" charset="0"/>
      <p:regular r:id="rId25"/>
    </p:embeddedFont>
    <p:embeddedFont>
      <p:font typeface="Glacial Indifference Bold" panose="020B0604020202020204" charset="0"/>
      <p:regular r:id="rId26"/>
    </p:embeddedFont>
    <p:embeddedFont>
      <p:font typeface="Quicksand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A61"/>
    <a:srgbClr val="3A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1CC43-2484-1DA1-BE60-BB0D25C4AFD5}" v="171" dt="2024-02-28T19:15:26.817"/>
    <p1510:client id="{D940585A-DF26-87AC-AB79-F0B0C05B93DE}" v="470" dt="2024-02-27T20:33:26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08410" flipV="1">
            <a:off x="-6940838" y="4216291"/>
            <a:ext cx="22340563" cy="7875049"/>
          </a:xfrm>
          <a:custGeom>
            <a:avLst/>
            <a:gdLst/>
            <a:ahLst/>
            <a:cxnLst/>
            <a:rect l="l" t="t" r="r" b="b"/>
            <a:pathLst>
              <a:path w="22340563" h="7875049">
                <a:moveTo>
                  <a:pt x="0" y="7875049"/>
                </a:moveTo>
                <a:lnTo>
                  <a:pt x="22340563" y="7875049"/>
                </a:lnTo>
                <a:lnTo>
                  <a:pt x="22340563" y="0"/>
                </a:lnTo>
                <a:lnTo>
                  <a:pt x="0" y="0"/>
                </a:lnTo>
                <a:lnTo>
                  <a:pt x="0" y="7875049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45231">
            <a:off x="-8845133" y="5639627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09626" y="885825"/>
            <a:ext cx="14191003" cy="120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What is a doula? 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3504" y="2537426"/>
            <a:ext cx="14900991" cy="607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0"/>
              </a:lnSpc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“A trained professional who provides continuous non-judgemental physical, emotional, and informational support to a pregnant person before, during, and shortly after childbirth to help them achieve the healthiest, most satisfying experience possible.”</a:t>
            </a:r>
          </a:p>
          <a:p>
            <a:pPr>
              <a:lnSpc>
                <a:spcPts val="561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610"/>
              </a:lnSpc>
            </a:pPr>
            <a:r>
              <a:rPr lang="en-US" sz="5100">
                <a:solidFill>
                  <a:srgbClr val="3AB3BC"/>
                </a:solidFill>
                <a:latin typeface="Glacial Indifference"/>
              </a:rPr>
              <a:t>-DONA International </a:t>
            </a: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3AB3B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5767" flipV="1">
            <a:off x="4265038" y="-558296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286505">
            <a:off x="4752872" y="-2700338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334227"/>
            <a:ext cx="10001334" cy="12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Types of Doulas​: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13909"/>
            <a:ext cx="12810478" cy="732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Fertility​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Birth​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Postpartum​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Death​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Bereavement​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Indigenous</a:t>
            </a:r>
          </a:p>
          <a:p>
            <a:pPr>
              <a:lnSpc>
                <a:spcPts val="561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55555" flipV="1">
            <a:off x="-2476868" y="5101351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0"/>
                </a:moveTo>
                <a:lnTo>
                  <a:pt x="21989137" y="7751170"/>
                </a:lnTo>
                <a:lnTo>
                  <a:pt x="21989137" y="0"/>
                </a:lnTo>
                <a:lnTo>
                  <a:pt x="0" y="0"/>
                </a:lnTo>
                <a:lnTo>
                  <a:pt x="0" y="775117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742172">
            <a:off x="-5255363" y="6232617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098213"/>
            <a:ext cx="12440767" cy="12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The Doula Partnership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25520"/>
            <a:ext cx="15227079" cy="613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101" lvl="1" indent="-550551">
              <a:lnSpc>
                <a:spcPts val="6171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Started in Cayuga County, with Cayuga Community Health​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Seven Valleys Health Coalition and Madison County Rural Health Council joined in 2022​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Herkimer County Public Health joined in 2023</a:t>
            </a:r>
          </a:p>
          <a:p>
            <a:pPr>
              <a:lnSpc>
                <a:spcPts val="561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5767" flipV="1">
            <a:off x="4265038" y="-558296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286505">
            <a:off x="4752872" y="-2700338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75185" y="1104900"/>
            <a:ext cx="17538065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The Doula Partnership: </a:t>
            </a:r>
          </a:p>
          <a:p>
            <a:pPr>
              <a:lnSpc>
                <a:spcPts val="7560"/>
              </a:lnSpc>
            </a:pPr>
            <a:r>
              <a:rPr lang="en-US" sz="7000">
                <a:solidFill>
                  <a:srgbClr val="3AB3BC"/>
                </a:solidFill>
                <a:latin typeface="Quicksand Bold"/>
              </a:rPr>
              <a:t>Cortland County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031085"/>
            <a:ext cx="13971349" cy="794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Cortland County​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16 birth doulas active in The Doula Partnership​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5 births in 2023​</a:t>
            </a:r>
          </a:p>
          <a:p>
            <a:pPr marL="1101101" lvl="1" indent="-550551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Accept self-referrals​</a:t>
            </a:r>
          </a:p>
          <a:p>
            <a:pPr marL="1101101" lvl="1" indent="-550551">
              <a:lnSpc>
                <a:spcPts val="6069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Referrals from medical providers, organizations, county agencies</a:t>
            </a:r>
          </a:p>
          <a:p>
            <a:pPr>
              <a:lnSpc>
                <a:spcPts val="714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61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72338" flipV="1">
            <a:off x="-3426512" y="6260851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70066">
            <a:off x="-5648273" y="7781514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885825"/>
            <a:ext cx="14030267" cy="12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Doula, Midwife, or OB/GYN?</a:t>
            </a:r>
          </a:p>
        </p:txBody>
      </p:sp>
      <p:sp>
        <p:nvSpPr>
          <p:cNvPr id="5" name="Freeform 5"/>
          <p:cNvSpPr/>
          <p:nvPr/>
        </p:nvSpPr>
        <p:spPr>
          <a:xfrm>
            <a:off x="15611331" y="658583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4" y="0"/>
                </a:lnTo>
                <a:lnTo>
                  <a:pt x="2012354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-138797" y="2891472"/>
            <a:ext cx="4868317" cy="93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2C8B92"/>
                </a:solidFill>
                <a:latin typeface="Quicksand Bold"/>
              </a:rPr>
              <a:t>Doula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6043" y="3783953"/>
            <a:ext cx="13527443" cy="4156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Certified, non-medical birth coach ​</a:t>
            </a:r>
            <a:endParaRPr lang="en-US" sz="2400" dirty="0">
              <a:cs typeface="Calibri"/>
            </a:endParaRP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Does not provide medical care, give medical advice, or make medical decisions for the pregnant person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Provides continuous support and encouragement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Helps educate and empower the pregnant person​</a:t>
            </a:r>
            <a:endParaRPr lang="en-US" dirty="0">
              <a:cs typeface="Calibri"/>
            </a:endParaRP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 marL="526415" lvl="1" indent="-262890">
              <a:lnSpc>
                <a:spcPts val="3414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entury Gothic"/>
            </a:endParaRPr>
          </a:p>
          <a:p>
            <a:pPr algn="just">
              <a:lnSpc>
                <a:spcPts val="3414"/>
              </a:lnSpc>
            </a:pPr>
            <a:endParaRPr lang="en-US" sz="2439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72338" flipV="1">
            <a:off x="-3426512" y="6260851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70066">
            <a:off x="-5648273" y="7781514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885825"/>
            <a:ext cx="13690935" cy="12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Doula, Midwife, or OB/GYN?</a:t>
            </a:r>
          </a:p>
        </p:txBody>
      </p:sp>
      <p:sp>
        <p:nvSpPr>
          <p:cNvPr id="5" name="Freeform 5"/>
          <p:cNvSpPr/>
          <p:nvPr/>
        </p:nvSpPr>
        <p:spPr>
          <a:xfrm>
            <a:off x="15611331" y="658583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4" y="0"/>
                </a:lnTo>
                <a:lnTo>
                  <a:pt x="2012354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4926" y="5406072"/>
            <a:ext cx="12519265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2C8B92"/>
                </a:solidFill>
                <a:latin typeface="Quicksand Bold"/>
              </a:rPr>
              <a:t>OB/GYN</a:t>
            </a:r>
            <a:r>
              <a:rPr lang="en-US" sz="4800" dirty="0">
                <a:solidFill>
                  <a:srgbClr val="2C8B92"/>
                </a:solidFill>
                <a:latin typeface="Quicksand Bold"/>
              </a:rPr>
              <a:t> (obstetrician gynecologist)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7443" y="6460477"/>
            <a:ext cx="15240490" cy="2621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Medical doctor that specializes in women's health, reproductive health, pregnancy, and childbirth</a:t>
            </a:r>
            <a:endParaRPr lang="en-US" sz="2400" dirty="0">
              <a:cs typeface="Calibri"/>
            </a:endParaRP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Manages high risk pregnancies and any complications that arise during delivery​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39" dirty="0">
                <a:solidFill>
                  <a:srgbClr val="000000"/>
                </a:solidFill>
                <a:latin typeface="Century Gothic"/>
              </a:rPr>
              <a:t>Delivers babies in a hospital​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Can perform c-sections and other advance surgeries</a:t>
            </a:r>
          </a:p>
          <a:p>
            <a:pPr algn="just">
              <a:lnSpc>
                <a:spcPts val="3414"/>
              </a:lnSpc>
            </a:pPr>
            <a:endParaRPr lang="en-US" sz="2439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A705A41-22CD-96E9-33AB-1D0B9D16384B}"/>
              </a:ext>
            </a:extLst>
          </p:cNvPr>
          <p:cNvSpPr txBox="1"/>
          <p:nvPr/>
        </p:nvSpPr>
        <p:spPr>
          <a:xfrm>
            <a:off x="800100" y="3012281"/>
            <a:ext cx="15588808" cy="264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Medically trained professional (Certified Nurse Midwife or Certified Midwife)​</a:t>
            </a:r>
            <a:endParaRPr lang="en-US" sz="2400"/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Provides medical care: monitoring vital signs, performing vaginal exams, and delivering the child. ​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Can deliver babies in a hospital, birth center, or support a home birth.​</a:t>
            </a:r>
          </a:p>
          <a:p>
            <a:pPr marL="526415" lvl="1" indent="-262890">
              <a:lnSpc>
                <a:spcPct val="15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Encourages minimizing unnecessary medical interventions</a:t>
            </a:r>
          </a:p>
          <a:p>
            <a:pPr algn="just">
              <a:lnSpc>
                <a:spcPts val="3414"/>
              </a:lnSpc>
            </a:pPr>
            <a:endParaRPr lang="en-US" sz="2439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D0A06F4-E6BD-D3D8-A850-8AE9EF7594EC}"/>
              </a:ext>
            </a:extLst>
          </p:cNvPr>
          <p:cNvSpPr txBox="1"/>
          <p:nvPr/>
        </p:nvSpPr>
        <p:spPr>
          <a:xfrm>
            <a:off x="0" y="2093455"/>
            <a:ext cx="4868317" cy="93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2C8B92"/>
                </a:solidFill>
                <a:latin typeface="Quicksand Bold"/>
              </a:rPr>
              <a:t>Midwife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5767" flipV="1">
            <a:off x="4265038" y="-558296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286505">
            <a:off x="4752872" y="-2700338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028700"/>
            <a:ext cx="11715851" cy="212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30"/>
              </a:lnSpc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What services does the Doula Partnership provide?​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5790" y="3222039"/>
            <a:ext cx="11953219" cy="543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54" lvl="1" indent="-496577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Three prenatal visits ​</a:t>
            </a:r>
          </a:p>
          <a:p>
            <a:pPr marL="993154" lvl="1" indent="-496577">
              <a:lnSpc>
                <a:spcPts val="5566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Advocacy and support throughout labor and birth (up to 12 hours)​</a:t>
            </a:r>
          </a:p>
          <a:p>
            <a:pPr marL="993154" lvl="1" indent="-496577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Three postpartum visits ​</a:t>
            </a:r>
          </a:p>
          <a:p>
            <a:pPr marL="993154" lvl="1" indent="-496577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No cost to the pregnant person​</a:t>
            </a:r>
          </a:p>
          <a:p>
            <a:pPr marL="993154" lvl="1" indent="-496577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Shares education and resources​</a:t>
            </a:r>
          </a:p>
          <a:p>
            <a:pPr marL="993154" lvl="1" indent="-496577" algn="l">
              <a:lnSpc>
                <a:spcPts val="6440"/>
              </a:lnSpc>
              <a:spcBef>
                <a:spcPct val="0"/>
              </a:spcBef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Glacial Indifference"/>
              </a:rPr>
              <a:t>Meets each person with non-judgement</a:t>
            </a:r>
          </a:p>
        </p:txBody>
      </p:sp>
      <p:sp>
        <p:nvSpPr>
          <p:cNvPr id="6" name="Freeform 6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15767" flipV="1">
            <a:off x="4265038" y="-558296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286505">
            <a:off x="4752872" y="-2700338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75185" y="1104900"/>
            <a:ext cx="17538065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Why work with a doula?​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887855"/>
            <a:ext cx="15371286" cy="695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Evidence-based supports​</a:t>
            </a:r>
          </a:p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Can shorten labor by 41 minutes on average​</a:t>
            </a:r>
          </a:p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Increase the likelihood of spontaneous vaginal birth by 15%​</a:t>
            </a:r>
          </a:p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Decrease risk for Cesarean birth by 39%​</a:t>
            </a:r>
          </a:p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Decrease the use of pain relief medications by 10%​</a:t>
            </a:r>
          </a:p>
          <a:p>
            <a:pPr marL="879978" lvl="1" indent="-439989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Decrease the baby's risk of a low 5-minute APGAR score by 38%​</a:t>
            </a:r>
          </a:p>
          <a:p>
            <a:pPr marL="879978" lvl="1" indent="-439989" algn="l">
              <a:lnSpc>
                <a:spcPts val="6928"/>
              </a:lnSpc>
              <a:buFont typeface="Arial"/>
              <a:buChar char="•"/>
            </a:pPr>
            <a:r>
              <a:rPr lang="en-US" sz="4075">
                <a:solidFill>
                  <a:srgbClr val="000000"/>
                </a:solidFill>
                <a:latin typeface="Glacial Indifference"/>
              </a:rPr>
              <a:t>Increases the likelihood of a positive birth experience in a hospital setting by 69%</a:t>
            </a:r>
          </a:p>
        </p:txBody>
      </p:sp>
      <p:sp>
        <p:nvSpPr>
          <p:cNvPr id="6" name="Freeform 6"/>
          <p:cNvSpPr/>
          <p:nvPr/>
        </p:nvSpPr>
        <p:spPr>
          <a:xfrm>
            <a:off x="15700629" y="7080351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7"/>
                </a:lnTo>
                <a:lnTo>
                  <a:pt x="0" y="26831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EF1B2-34BA-4F75-5DD6-504263F5CDAC}"/>
              </a:ext>
            </a:extLst>
          </p:cNvPr>
          <p:cNvSpPr txBox="1"/>
          <p:nvPr/>
        </p:nvSpPr>
        <p:spPr>
          <a:xfrm>
            <a:off x="2639101" y="9382431"/>
            <a:ext cx="163399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Glacial Indifference"/>
                <a:ea typeface="+mn-lt"/>
                <a:cs typeface="+mn-lt"/>
              </a:rPr>
              <a:t>Source: </a:t>
            </a:r>
            <a:r>
              <a:rPr lang="en-US" sz="2400" dirty="0">
                <a:solidFill>
                  <a:srgbClr val="7F7F7F"/>
                </a:solidFill>
                <a:ea typeface="+mn-lt"/>
                <a:cs typeface="+mn-lt"/>
              </a:rPr>
              <a:t>2017 Report, Department of Reproductive Health and Research, World Health Organization</a:t>
            </a:r>
            <a:endParaRPr lang="en-US" sz="2400" dirty="0">
              <a:solidFill>
                <a:srgbClr val="000000"/>
              </a:solidFill>
              <a:latin typeface="Glacial Indifference"/>
              <a:ea typeface="+mn-lt"/>
              <a:cs typeface="+mn-lt"/>
            </a:endParaRPr>
          </a:p>
          <a:p>
            <a:endParaRPr lang="en-US" sz="2400">
              <a:solidFill>
                <a:srgbClr val="7F7F7F"/>
              </a:solidFill>
              <a:latin typeface="Glacial Indifference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74054" flipV="1">
            <a:off x="3733196" y="-1993939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728217">
            <a:off x="4132302" y="-3862217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62913" y="1985631"/>
            <a:ext cx="12162174" cy="325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Glacial Indifference"/>
              </a:rPr>
              <a:t>"Doulas offer one of the most effective tools to improve labor and delivery outcomes." </a:t>
            </a:r>
          </a:p>
          <a:p>
            <a:pPr algn="ctr">
              <a:lnSpc>
                <a:spcPts val="5760"/>
              </a:lnSpc>
            </a:pPr>
            <a:r>
              <a:rPr lang="en-US" sz="4800">
                <a:solidFill>
                  <a:srgbClr val="000000"/>
                </a:solidFill>
                <a:latin typeface="Glacial Indifference"/>
              </a:rPr>
              <a:t>​</a:t>
            </a:r>
          </a:p>
          <a:p>
            <a:pPr algn="ctr">
              <a:lnSpc>
                <a:spcPts val="4284"/>
              </a:lnSpc>
            </a:pPr>
            <a:r>
              <a:rPr lang="en-US" sz="3600">
                <a:solidFill>
                  <a:srgbClr val="3AB3BC"/>
                </a:solidFill>
                <a:latin typeface="Glacial Indifference"/>
              </a:rPr>
              <a:t>-American Congress of Obstetrics &amp; Gynecologists </a:t>
            </a:r>
          </a:p>
          <a:p>
            <a:pPr algn="ctr">
              <a:lnSpc>
                <a:spcPts val="4284"/>
              </a:lnSpc>
            </a:pPr>
            <a:r>
              <a:rPr lang="en-US" sz="3600">
                <a:solidFill>
                  <a:srgbClr val="3AB3BC"/>
                </a:solidFill>
                <a:latin typeface="Glacial Indifference"/>
              </a:rPr>
              <a:t>and the Society for Maternal-Fetal Medicine​</a:t>
            </a:r>
          </a:p>
        </p:txBody>
      </p:sp>
      <p:sp>
        <p:nvSpPr>
          <p:cNvPr id="5" name="Freeform 5"/>
          <p:cNvSpPr/>
          <p:nvPr/>
        </p:nvSpPr>
        <p:spPr>
          <a:xfrm>
            <a:off x="685114" y="8427854"/>
            <a:ext cx="3242908" cy="741815"/>
          </a:xfrm>
          <a:custGeom>
            <a:avLst/>
            <a:gdLst/>
            <a:ahLst/>
            <a:cxnLst/>
            <a:rect l="l" t="t" r="r" b="b"/>
            <a:pathLst>
              <a:path w="3242908" h="741815">
                <a:moveTo>
                  <a:pt x="0" y="0"/>
                </a:moveTo>
                <a:lnTo>
                  <a:pt x="3242908" y="0"/>
                </a:lnTo>
                <a:lnTo>
                  <a:pt x="3242908" y="741815"/>
                </a:lnTo>
                <a:lnTo>
                  <a:pt x="0" y="7418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9687" y="6009964"/>
            <a:ext cx="6137591" cy="2457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6"/>
              </a:lnSpc>
            </a:pPr>
            <a:r>
              <a:rPr lang="en-US" sz="5461">
                <a:solidFill>
                  <a:srgbClr val="3AB3BC"/>
                </a:solidFill>
                <a:latin typeface="Quicksand Bold"/>
              </a:rPr>
              <a:t>because</a:t>
            </a:r>
          </a:p>
          <a:p>
            <a:pPr>
              <a:lnSpc>
                <a:spcPts val="4806"/>
              </a:lnSpc>
            </a:pPr>
            <a:r>
              <a:rPr lang="en-US" sz="5461">
                <a:solidFill>
                  <a:srgbClr val="2C8B92"/>
                </a:solidFill>
                <a:latin typeface="Quicksand Bold"/>
              </a:rPr>
              <a:t>everyone</a:t>
            </a:r>
          </a:p>
          <a:p>
            <a:pPr>
              <a:lnSpc>
                <a:spcPts val="4806"/>
              </a:lnSpc>
            </a:pPr>
            <a:r>
              <a:rPr lang="en-US" sz="5461">
                <a:solidFill>
                  <a:srgbClr val="055A61"/>
                </a:solidFill>
                <a:latin typeface="Quicksand Bold"/>
              </a:rPr>
              <a:t>deserves</a:t>
            </a:r>
          </a:p>
          <a:p>
            <a:pPr>
              <a:lnSpc>
                <a:spcPts val="4806"/>
              </a:lnSpc>
            </a:pPr>
            <a:r>
              <a:rPr lang="en-US" sz="5461">
                <a:solidFill>
                  <a:srgbClr val="07484D"/>
                </a:solidFill>
                <a:latin typeface="Quicksand Bold"/>
              </a:rPr>
              <a:t>a birth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9687" y="9334536"/>
            <a:ext cx="3238335" cy="2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8"/>
              </a:lnSpc>
            </a:pPr>
            <a:r>
              <a:rPr lang="en-US" sz="1918">
                <a:solidFill>
                  <a:srgbClr val="3AB3BC"/>
                </a:solidFill>
                <a:latin typeface="Quicksand Bold"/>
              </a:rPr>
              <a:t>-The Doula Partnership</a:t>
            </a:r>
          </a:p>
        </p:txBody>
      </p:sp>
      <p:sp>
        <p:nvSpPr>
          <p:cNvPr id="8" name="Freeform 8"/>
          <p:cNvSpPr/>
          <p:nvPr/>
        </p:nvSpPr>
        <p:spPr>
          <a:xfrm>
            <a:off x="15700629" y="7008912"/>
            <a:ext cx="2012353" cy="2683138"/>
          </a:xfrm>
          <a:custGeom>
            <a:avLst/>
            <a:gdLst/>
            <a:ahLst/>
            <a:cxnLst/>
            <a:rect l="l" t="t" r="r" b="b"/>
            <a:pathLst>
              <a:path w="2012353" h="2683138">
                <a:moveTo>
                  <a:pt x="0" y="0"/>
                </a:moveTo>
                <a:lnTo>
                  <a:pt x="2012353" y="0"/>
                </a:lnTo>
                <a:lnTo>
                  <a:pt x="2012353" y="2683138"/>
                </a:lnTo>
                <a:lnTo>
                  <a:pt x="0" y="26831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51615" flipV="1">
            <a:off x="6380450" y="5248601"/>
            <a:ext cx="17034399" cy="6004626"/>
          </a:xfrm>
          <a:custGeom>
            <a:avLst/>
            <a:gdLst/>
            <a:ahLst/>
            <a:cxnLst/>
            <a:rect l="l" t="t" r="r" b="b"/>
            <a:pathLst>
              <a:path w="17034399" h="6004626">
                <a:moveTo>
                  <a:pt x="0" y="6004626"/>
                </a:moveTo>
                <a:lnTo>
                  <a:pt x="17034400" y="6004626"/>
                </a:lnTo>
                <a:lnTo>
                  <a:pt x="17034400" y="0"/>
                </a:lnTo>
                <a:lnTo>
                  <a:pt x="0" y="0"/>
                </a:lnTo>
                <a:lnTo>
                  <a:pt x="0" y="60046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150657">
            <a:off x="6201363" y="3053807"/>
            <a:ext cx="21711228" cy="7653208"/>
          </a:xfrm>
          <a:custGeom>
            <a:avLst/>
            <a:gdLst/>
            <a:ahLst/>
            <a:cxnLst/>
            <a:rect l="l" t="t" r="r" b="b"/>
            <a:pathLst>
              <a:path w="21711228" h="7653208">
                <a:moveTo>
                  <a:pt x="0" y="0"/>
                </a:moveTo>
                <a:lnTo>
                  <a:pt x="21711228" y="0"/>
                </a:lnTo>
                <a:lnTo>
                  <a:pt x="21711228" y="7653208"/>
                </a:lnTo>
                <a:lnTo>
                  <a:pt x="0" y="765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265662" y="2246941"/>
            <a:ext cx="3477906" cy="3477892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1757" r="-117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81556" y="3359443"/>
            <a:ext cx="1631987" cy="163198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76272" y="3554160"/>
            <a:ext cx="1242555" cy="12425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235024" y="3512912"/>
            <a:ext cx="1325051" cy="1325051"/>
          </a:xfrm>
          <a:custGeom>
            <a:avLst/>
            <a:gdLst/>
            <a:ahLst/>
            <a:cxnLst/>
            <a:rect l="l" t="t" r="r" b="b"/>
            <a:pathLst>
              <a:path w="1325051" h="1325051">
                <a:moveTo>
                  <a:pt x="0" y="0"/>
                </a:moveTo>
                <a:lnTo>
                  <a:pt x="1325051" y="0"/>
                </a:lnTo>
                <a:lnTo>
                  <a:pt x="1325051" y="1325050"/>
                </a:lnTo>
                <a:lnTo>
                  <a:pt x="0" y="1325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194425" y="2108527"/>
            <a:ext cx="3568086" cy="3568071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41799" t="-83132" r="-78939" b="-1111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063079" y="3250779"/>
            <a:ext cx="1631987" cy="163198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57795" y="3445495"/>
            <a:ext cx="1242555" cy="124255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598455" y="3639059"/>
            <a:ext cx="561235" cy="912577"/>
          </a:xfrm>
          <a:custGeom>
            <a:avLst/>
            <a:gdLst/>
            <a:ahLst/>
            <a:cxnLst/>
            <a:rect l="l" t="t" r="r" b="b"/>
            <a:pathLst>
              <a:path w="561235" h="912577">
                <a:moveTo>
                  <a:pt x="0" y="0"/>
                </a:moveTo>
                <a:lnTo>
                  <a:pt x="561235" y="0"/>
                </a:lnTo>
                <a:lnTo>
                  <a:pt x="561235" y="912577"/>
                </a:lnTo>
                <a:lnTo>
                  <a:pt x="0" y="9125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741077" y="6046686"/>
            <a:ext cx="6647656" cy="195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7484D"/>
                </a:solidFill>
                <a:latin typeface="Quicksand Bold"/>
              </a:rPr>
              <a:t>Mary Carney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Mary Carney Consulting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marycarneyconsulting.com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marycarneyconsulting@gmail.com</a:t>
            </a:r>
            <a:r>
              <a:rPr lang="en-US" sz="3657">
                <a:solidFill>
                  <a:srgbClr val="1D5284"/>
                </a:solidFill>
                <a:latin typeface="Glacial Indifference Bold"/>
              </a:rPr>
              <a:t>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07434" y="6014559"/>
            <a:ext cx="6090377" cy="195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7484D"/>
                </a:solidFill>
                <a:latin typeface="Quicksand Bold"/>
              </a:rPr>
              <a:t>Kate Downes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Seven Valleys Health Coalition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sevenvalleyshealth.org</a:t>
            </a:r>
          </a:p>
          <a:p>
            <a:pPr algn="ctr">
              <a:lnSpc>
                <a:spcPts val="3840"/>
              </a:lnSpc>
            </a:pPr>
            <a:r>
              <a:rPr lang="en-US" sz="3657">
                <a:solidFill>
                  <a:srgbClr val="000000"/>
                </a:solidFill>
                <a:latin typeface="Glacial Indifference"/>
              </a:rPr>
              <a:t>kate@sevenvalleyshealth.org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57380" y="8461456"/>
            <a:ext cx="12100107" cy="9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7"/>
              </a:lnSpc>
              <a:spcBef>
                <a:spcPct val="0"/>
              </a:spcBef>
            </a:pPr>
            <a:r>
              <a:rPr lang="en-US" sz="5626">
                <a:solidFill>
                  <a:srgbClr val="055A61"/>
                </a:solidFill>
                <a:latin typeface="Quicksand Bold"/>
              </a:rPr>
              <a:t>sevenvalleyshealth.org/doula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9583" y="965693"/>
            <a:ext cx="12100107" cy="95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77"/>
              </a:lnSpc>
              <a:spcBef>
                <a:spcPct val="0"/>
              </a:spcBef>
            </a:pPr>
            <a:r>
              <a:rPr lang="en-US" sz="5626">
                <a:solidFill>
                  <a:srgbClr val="055A61"/>
                </a:solidFill>
                <a:latin typeface="Quicksand Bold"/>
              </a:rPr>
              <a:t>Connect with us!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71992" flipV="1">
            <a:off x="5481521" y="4085436"/>
            <a:ext cx="17034399" cy="6004626"/>
          </a:xfrm>
          <a:custGeom>
            <a:avLst/>
            <a:gdLst/>
            <a:ahLst/>
            <a:cxnLst/>
            <a:rect l="l" t="t" r="r" b="b"/>
            <a:pathLst>
              <a:path w="17034399" h="6004626">
                <a:moveTo>
                  <a:pt x="0" y="6004626"/>
                </a:moveTo>
                <a:lnTo>
                  <a:pt x="17034399" y="6004626"/>
                </a:lnTo>
                <a:lnTo>
                  <a:pt x="17034399" y="0"/>
                </a:lnTo>
                <a:lnTo>
                  <a:pt x="0" y="0"/>
                </a:lnTo>
                <a:lnTo>
                  <a:pt x="0" y="60046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330279">
            <a:off x="5940399" y="3261145"/>
            <a:ext cx="21711228" cy="7653208"/>
          </a:xfrm>
          <a:custGeom>
            <a:avLst/>
            <a:gdLst/>
            <a:ahLst/>
            <a:cxnLst/>
            <a:rect l="l" t="t" r="r" b="b"/>
            <a:pathLst>
              <a:path w="21711228" h="7653208">
                <a:moveTo>
                  <a:pt x="0" y="0"/>
                </a:moveTo>
                <a:lnTo>
                  <a:pt x="21711228" y="0"/>
                </a:lnTo>
                <a:lnTo>
                  <a:pt x="21711228" y="7653208"/>
                </a:lnTo>
                <a:lnTo>
                  <a:pt x="0" y="765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11885" y="7149808"/>
            <a:ext cx="6010335" cy="234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4541">
                <a:solidFill>
                  <a:srgbClr val="3AB3BC"/>
                </a:solidFill>
                <a:latin typeface="Quicksand Bold"/>
              </a:rPr>
              <a:t>Mary Carney</a:t>
            </a:r>
          </a:p>
          <a:p>
            <a:pPr algn="ctr">
              <a:lnSpc>
                <a:spcPts val="9810"/>
              </a:lnSpc>
            </a:pPr>
            <a:r>
              <a:rPr lang="en-US" sz="4541">
                <a:solidFill>
                  <a:srgbClr val="3AB3BC"/>
                </a:solidFill>
                <a:latin typeface="Quicksand Bold"/>
              </a:rPr>
              <a:t>Kate Downes</a:t>
            </a:r>
          </a:p>
        </p:txBody>
      </p:sp>
      <p:sp>
        <p:nvSpPr>
          <p:cNvPr id="5" name="Freeform 5"/>
          <p:cNvSpPr/>
          <p:nvPr/>
        </p:nvSpPr>
        <p:spPr>
          <a:xfrm>
            <a:off x="611885" y="7410130"/>
            <a:ext cx="950187" cy="950187"/>
          </a:xfrm>
          <a:custGeom>
            <a:avLst/>
            <a:gdLst/>
            <a:ahLst/>
            <a:cxnLst/>
            <a:rect l="l" t="t" r="r" b="b"/>
            <a:pathLst>
              <a:path w="950187" h="950187">
                <a:moveTo>
                  <a:pt x="0" y="0"/>
                </a:moveTo>
                <a:lnTo>
                  <a:pt x="950187" y="0"/>
                </a:lnTo>
                <a:lnTo>
                  <a:pt x="950187" y="950188"/>
                </a:lnTo>
                <a:lnTo>
                  <a:pt x="0" y="950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46726" y="8616995"/>
            <a:ext cx="680505" cy="1033745"/>
          </a:xfrm>
          <a:custGeom>
            <a:avLst/>
            <a:gdLst/>
            <a:ahLst/>
            <a:cxnLst/>
            <a:rect l="l" t="t" r="r" b="b"/>
            <a:pathLst>
              <a:path w="680505" h="1033745">
                <a:moveTo>
                  <a:pt x="0" y="0"/>
                </a:moveTo>
                <a:lnTo>
                  <a:pt x="680505" y="0"/>
                </a:lnTo>
                <a:lnTo>
                  <a:pt x="680505" y="1033744"/>
                </a:lnTo>
                <a:lnTo>
                  <a:pt x="0" y="10337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55410" y="1376365"/>
            <a:ext cx="12322389" cy="281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28"/>
              </a:lnSpc>
            </a:pPr>
            <a:r>
              <a:rPr lang="en-US" sz="10310">
                <a:solidFill>
                  <a:srgbClr val="07484D"/>
                </a:solidFill>
                <a:latin typeface="Quicksand Bold"/>
              </a:rPr>
              <a:t>Perinatal Health in</a:t>
            </a:r>
          </a:p>
          <a:p>
            <a:pPr>
              <a:lnSpc>
                <a:spcPts val="10928"/>
              </a:lnSpc>
            </a:pPr>
            <a:r>
              <a:rPr lang="en-US" sz="10310">
                <a:solidFill>
                  <a:srgbClr val="2C8B92"/>
                </a:solidFill>
                <a:latin typeface="Quicksand Bold"/>
              </a:rPr>
              <a:t>Cortland County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51615" flipV="1">
            <a:off x="1957503" y="4993735"/>
            <a:ext cx="17034399" cy="6004626"/>
          </a:xfrm>
          <a:custGeom>
            <a:avLst/>
            <a:gdLst/>
            <a:ahLst/>
            <a:cxnLst/>
            <a:rect l="l" t="t" r="r" b="b"/>
            <a:pathLst>
              <a:path w="17034399" h="6004626">
                <a:moveTo>
                  <a:pt x="0" y="6004626"/>
                </a:moveTo>
                <a:lnTo>
                  <a:pt x="17034399" y="6004626"/>
                </a:lnTo>
                <a:lnTo>
                  <a:pt x="17034399" y="0"/>
                </a:lnTo>
                <a:lnTo>
                  <a:pt x="0" y="0"/>
                </a:lnTo>
                <a:lnTo>
                  <a:pt x="0" y="60046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150657">
            <a:off x="2033282" y="2756463"/>
            <a:ext cx="21711228" cy="7653208"/>
          </a:xfrm>
          <a:custGeom>
            <a:avLst/>
            <a:gdLst/>
            <a:ahLst/>
            <a:cxnLst/>
            <a:rect l="l" t="t" r="r" b="b"/>
            <a:pathLst>
              <a:path w="21711228" h="7653208">
                <a:moveTo>
                  <a:pt x="0" y="0"/>
                </a:moveTo>
                <a:lnTo>
                  <a:pt x="21711228" y="0"/>
                </a:lnTo>
                <a:lnTo>
                  <a:pt x="21711228" y="7653208"/>
                </a:lnTo>
                <a:lnTo>
                  <a:pt x="0" y="765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598621" y="1921082"/>
            <a:ext cx="4318991" cy="4318974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1757" r="-117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5501" y="3302627"/>
            <a:ext cx="2026662" cy="20266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37307" y="3544433"/>
            <a:ext cx="1543050" cy="15430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286084" y="3493210"/>
            <a:ext cx="1645497" cy="1645497"/>
          </a:xfrm>
          <a:custGeom>
            <a:avLst/>
            <a:gdLst/>
            <a:ahLst/>
            <a:cxnLst/>
            <a:rect l="l" t="t" r="r" b="b"/>
            <a:pathLst>
              <a:path w="1645497" h="1645497">
                <a:moveTo>
                  <a:pt x="0" y="0"/>
                </a:moveTo>
                <a:lnTo>
                  <a:pt x="1645496" y="0"/>
                </a:lnTo>
                <a:lnTo>
                  <a:pt x="1645496" y="1645497"/>
                </a:lnTo>
                <a:lnTo>
                  <a:pt x="0" y="164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5439427" y="-373300"/>
            <a:ext cx="3639746" cy="11033601"/>
            <a:chOff x="0" y="0"/>
            <a:chExt cx="958616" cy="29059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8616" cy="2905969"/>
            </a:xfrm>
            <a:custGeom>
              <a:avLst/>
              <a:gdLst/>
              <a:ahLst/>
              <a:cxnLst/>
              <a:rect l="l" t="t" r="r" b="b"/>
              <a:pathLst>
                <a:path w="958616" h="2905969">
                  <a:moveTo>
                    <a:pt x="0" y="0"/>
                  </a:moveTo>
                  <a:lnTo>
                    <a:pt x="958616" y="0"/>
                  </a:lnTo>
                  <a:lnTo>
                    <a:pt x="958616" y="2905969"/>
                  </a:lnTo>
                  <a:lnTo>
                    <a:pt x="0" y="2905969"/>
                  </a:lnTo>
                  <a:close/>
                </a:path>
              </a:pathLst>
            </a:custGeom>
            <a:solidFill>
              <a:srgbClr val="055A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58616" cy="2944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43810" y="6635449"/>
            <a:ext cx="6578353" cy="181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07484D"/>
                </a:solidFill>
                <a:latin typeface="Quicksand Bold"/>
              </a:rPr>
              <a:t>Mary Carney</a:t>
            </a:r>
          </a:p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039B56"/>
                </a:solidFill>
                <a:latin typeface="Glacial Indifference"/>
              </a:rPr>
              <a:t>Mary Carney Consulting</a:t>
            </a:r>
          </a:p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2967A2"/>
                </a:solidFill>
                <a:latin typeface="Glacial Indifference"/>
              </a:rPr>
              <a:t>marycarneyconsulting.com</a:t>
            </a:r>
            <a:r>
              <a:rPr lang="en-US" sz="4541">
                <a:solidFill>
                  <a:srgbClr val="2967A2"/>
                </a:solidFill>
                <a:latin typeface="Glacial Indifference Bold"/>
              </a:rPr>
              <a:t>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72338" flipV="1">
            <a:off x="-890456" y="4582053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70066">
            <a:off x="-3112217" y="6102716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098213"/>
            <a:ext cx="14191003" cy="120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What is perinatal health? 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18337" y="2606730"/>
            <a:ext cx="14314048" cy="672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0"/>
              </a:lnSpc>
            </a:pPr>
            <a:r>
              <a:rPr lang="en-US" sz="5100" dirty="0">
                <a:solidFill>
                  <a:srgbClr val="000000"/>
                </a:solidFill>
                <a:latin typeface="Glacial Indifference"/>
              </a:rPr>
              <a:t>Health of pregnant people and babies​</a:t>
            </a: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 dirty="0">
                <a:solidFill>
                  <a:srgbClr val="000000"/>
                </a:solidFill>
                <a:latin typeface="Glacial Indifference"/>
              </a:rPr>
              <a:t>during pregnancy</a:t>
            </a: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 dirty="0">
                <a:solidFill>
                  <a:srgbClr val="000000"/>
                </a:solidFill>
                <a:latin typeface="Glacial Indifference"/>
              </a:rPr>
              <a:t>through childbirth​</a:t>
            </a: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 dirty="0">
                <a:solidFill>
                  <a:srgbClr val="000000"/>
                </a:solidFill>
                <a:latin typeface="Glacial Indifference"/>
              </a:rPr>
              <a:t>during the postnatal period and </a:t>
            </a: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 dirty="0">
                <a:solidFill>
                  <a:srgbClr val="000000"/>
                </a:solidFill>
                <a:latin typeface="Glacial Indifference"/>
              </a:rPr>
              <a:t>through the first year​</a:t>
            </a: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C2ABA14-CDDB-1E50-5FC0-A9B754F63313}"/>
              </a:ext>
            </a:extLst>
          </p:cNvPr>
          <p:cNvSpPr/>
          <p:nvPr/>
        </p:nvSpPr>
        <p:spPr>
          <a:xfrm>
            <a:off x="15659165" y="570243"/>
            <a:ext cx="2092236" cy="2092236"/>
          </a:xfrm>
          <a:custGeom>
            <a:avLst/>
            <a:gdLst/>
            <a:ahLst/>
            <a:cxnLst/>
            <a:rect l="l" t="t" r="r" b="b"/>
            <a:pathLst>
              <a:path w="2092236" h="2092236">
                <a:moveTo>
                  <a:pt x="0" y="0"/>
                </a:moveTo>
                <a:lnTo>
                  <a:pt x="2092236" y="0"/>
                </a:lnTo>
                <a:lnTo>
                  <a:pt x="2092236" y="2092235"/>
                </a:lnTo>
                <a:lnTo>
                  <a:pt x="0" y="209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72338" flipV="1">
            <a:off x="3786730" y="3739555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729933">
            <a:off x="4490476" y="4254937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4718" y="7962599"/>
            <a:ext cx="2092236" cy="2092236"/>
          </a:xfrm>
          <a:custGeom>
            <a:avLst/>
            <a:gdLst/>
            <a:ahLst/>
            <a:cxnLst/>
            <a:rect l="l" t="t" r="r" b="b"/>
            <a:pathLst>
              <a:path w="2092236" h="2092236">
                <a:moveTo>
                  <a:pt x="0" y="0"/>
                </a:moveTo>
                <a:lnTo>
                  <a:pt x="2092236" y="0"/>
                </a:lnTo>
                <a:lnTo>
                  <a:pt x="2092236" y="2092236"/>
                </a:lnTo>
                <a:lnTo>
                  <a:pt x="0" y="2092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34438" y="1268124"/>
            <a:ext cx="13664026" cy="1173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In Cortland County...</a:t>
            </a:r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744177"/>
            <a:ext cx="12810478" cy="698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0" lvl="1" indent="-550545">
              <a:lnSpc>
                <a:spcPts val="7599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About </a:t>
            </a: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460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 live births per year​</a:t>
            </a:r>
            <a:endParaRPr lang="en-US"/>
          </a:p>
          <a:p>
            <a:pPr>
              <a:lnSpc>
                <a:spcPts val="3724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marL="1101090" lvl="1" indent="-550545">
              <a:lnSpc>
                <a:spcPts val="7599"/>
              </a:lnSpc>
              <a:buFont typeface="Arial"/>
              <a:buChar char="•"/>
            </a:pP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51%</a:t>
            </a:r>
            <a:r>
              <a:rPr lang="en-US" sz="5100" b="1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of births are covered by Medicaid or Family Health Plus</a:t>
            </a:r>
          </a:p>
          <a:p>
            <a:pPr>
              <a:lnSpc>
                <a:spcPts val="3724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marL="1101090" lvl="1" indent="-550545">
              <a:lnSpc>
                <a:spcPts val="7599"/>
              </a:lnSpc>
              <a:buFont typeface="Arial"/>
              <a:buChar char="•"/>
            </a:pP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52%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 of births are to unmarried parents</a:t>
            </a:r>
          </a:p>
          <a:p>
            <a:pPr>
              <a:lnSpc>
                <a:spcPts val="7599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algn="r">
              <a:lnSpc>
                <a:spcPts val="1043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7FC9B-2BC5-1408-3A35-A2E24BADBCD0}"/>
              </a:ext>
            </a:extLst>
          </p:cNvPr>
          <p:cNvSpPr txBox="1"/>
          <p:nvPr/>
        </p:nvSpPr>
        <p:spPr>
          <a:xfrm>
            <a:off x="2623443" y="9695582"/>
            <a:ext cx="139442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F7F7F"/>
                </a:solidFill>
                <a:latin typeface="Glacial Indifference"/>
                <a:ea typeface="+mn-lt"/>
                <a:cs typeface="+mn-lt"/>
              </a:rPr>
              <a:t>Source: NYS Vital Statistics, https://www.health.ny.gov/statistics/vital_statistics/2020 </a:t>
            </a:r>
            <a:endParaRPr lang="en-US" sz="2400">
              <a:latin typeface="Glacial Indifference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69561" flipV="1">
            <a:off x="-6534068" y="4257687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0"/>
                </a:moveTo>
                <a:lnTo>
                  <a:pt x="21989137" y="7751170"/>
                </a:lnTo>
                <a:lnTo>
                  <a:pt x="21989137" y="0"/>
                </a:lnTo>
                <a:lnTo>
                  <a:pt x="0" y="0"/>
                </a:lnTo>
                <a:lnTo>
                  <a:pt x="0" y="775117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885592">
            <a:off x="-9308032" y="5257060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59165" y="570243"/>
            <a:ext cx="2092236" cy="2092236"/>
          </a:xfrm>
          <a:custGeom>
            <a:avLst/>
            <a:gdLst/>
            <a:ahLst/>
            <a:cxnLst/>
            <a:rect l="l" t="t" r="r" b="b"/>
            <a:pathLst>
              <a:path w="2092236" h="2092236">
                <a:moveTo>
                  <a:pt x="0" y="0"/>
                </a:moveTo>
                <a:lnTo>
                  <a:pt x="2092236" y="0"/>
                </a:lnTo>
                <a:lnTo>
                  <a:pt x="2092236" y="2092235"/>
                </a:lnTo>
                <a:lnTo>
                  <a:pt x="0" y="209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510" y="2649610"/>
            <a:ext cx="17638478" cy="54403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31853" y="1159255"/>
            <a:ext cx="9440530" cy="171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Not everyone gets early prenatal care​.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07559"/>
            <a:ext cx="8392798" cy="396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01090" lvl="1" indent="-550545">
              <a:lnSpc>
                <a:spcPts val="561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About </a:t>
            </a: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3 in 4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 pregnant people in Cortland County get prenatal care during the first trimester ​</a:t>
            </a:r>
            <a:endParaRPr lang="en-US"/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18080-B35D-DF4E-EB55-FD8B0AC3BF74}"/>
              </a:ext>
            </a:extLst>
          </p:cNvPr>
          <p:cNvSpPr txBox="1"/>
          <p:nvPr/>
        </p:nvSpPr>
        <p:spPr>
          <a:xfrm>
            <a:off x="11689155" y="9628346"/>
            <a:ext cx="77595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F7F7F"/>
                </a:solidFill>
                <a:latin typeface="Glacial Indifference"/>
                <a:ea typeface="+mn-lt"/>
                <a:cs typeface="+mn-lt"/>
              </a:rPr>
              <a:t>Source: Statewide Perinatal Data System, 2022</a:t>
            </a:r>
            <a:endParaRPr lang="en-US" sz="2400">
              <a:latin typeface="Glacial Indifference"/>
              <a:cs typeface="Calibri"/>
            </a:endParaRPr>
          </a:p>
        </p:txBody>
      </p:sp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2C29D9AC-4A4C-03DD-8CAD-B7EF21A67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071" y="6436485"/>
            <a:ext cx="10571707" cy="3567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53236" flipV="1">
            <a:off x="4191887" y="3918533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0"/>
                </a:moveTo>
                <a:lnTo>
                  <a:pt x="21989137" y="7751170"/>
                </a:lnTo>
                <a:lnTo>
                  <a:pt x="21989137" y="0"/>
                </a:lnTo>
                <a:lnTo>
                  <a:pt x="0" y="0"/>
                </a:lnTo>
                <a:lnTo>
                  <a:pt x="0" y="775117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049035">
            <a:off x="4214371" y="5244563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4718" y="7962599"/>
            <a:ext cx="2092236" cy="2092236"/>
          </a:xfrm>
          <a:custGeom>
            <a:avLst/>
            <a:gdLst/>
            <a:ahLst/>
            <a:cxnLst/>
            <a:rect l="l" t="t" r="r" b="b"/>
            <a:pathLst>
              <a:path w="2092236" h="2092236">
                <a:moveTo>
                  <a:pt x="0" y="0"/>
                </a:moveTo>
                <a:lnTo>
                  <a:pt x="2092236" y="0"/>
                </a:lnTo>
                <a:lnTo>
                  <a:pt x="2092236" y="2092236"/>
                </a:lnTo>
                <a:lnTo>
                  <a:pt x="0" y="2092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44656" y="3495512"/>
            <a:ext cx="16769261" cy="4123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01090" lvl="1" indent="-550545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Cortland County has the </a:t>
            </a: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3rd highest rate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 in NY State for drug-dependent babies (2020)​</a:t>
            </a:r>
            <a:endParaRPr lang="en-US"/>
          </a:p>
          <a:p>
            <a:pPr>
              <a:lnSpc>
                <a:spcPts val="4200"/>
              </a:lnSpc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  <a:p>
            <a:pPr marL="1101090" lvl="1" indent="-550545">
              <a:lnSpc>
                <a:spcPts val="7140"/>
              </a:lnSpc>
              <a:buFont typeface="Arial"/>
              <a:buChar char="•"/>
            </a:pP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13%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 smoke during pregnancy (2022)​</a:t>
            </a:r>
          </a:p>
          <a:p>
            <a:pPr marL="2015490" lvl="3" indent="-550545" algn="l">
              <a:lnSpc>
                <a:spcPts val="714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Rates are higher among those with Medicaid (</a:t>
            </a:r>
            <a:r>
              <a:rPr lang="en-US" sz="5100" b="1">
                <a:solidFill>
                  <a:srgbClr val="055A61"/>
                </a:solidFill>
                <a:latin typeface="Glacial Indifference Bold"/>
              </a:rPr>
              <a:t>21%</a:t>
            </a:r>
            <a:r>
              <a:rPr lang="en-US" sz="5100">
                <a:solidFill>
                  <a:srgbClr val="000000"/>
                </a:solidFill>
                <a:latin typeface="Glacial Indifference"/>
              </a:rPr>
              <a:t>)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D08E1-22A3-E238-B970-F615A0AF4C4D}"/>
              </a:ext>
            </a:extLst>
          </p:cNvPr>
          <p:cNvSpPr txBox="1"/>
          <p:nvPr/>
        </p:nvSpPr>
        <p:spPr>
          <a:xfrm>
            <a:off x="2639101" y="9382431"/>
            <a:ext cx="163399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F7F7F"/>
                </a:solidFill>
                <a:latin typeface="Glacial Indifference"/>
                <a:ea typeface="+mn-lt"/>
                <a:cs typeface="+mn-lt"/>
              </a:rPr>
              <a:t>Source: SPARCS as of August 2022, https://apps.health.ny.gov/public/tabvis/PHIG_Public/mch/reports/#county; </a:t>
            </a:r>
            <a:endParaRPr lang="en-US" sz="2400">
              <a:solidFill>
                <a:srgbClr val="000000"/>
              </a:solidFill>
              <a:latin typeface="Glacial Indifference"/>
              <a:ea typeface="+mn-lt"/>
              <a:cs typeface="+mn-lt"/>
            </a:endParaRPr>
          </a:p>
          <a:p>
            <a:r>
              <a:rPr lang="en-US" sz="2400">
                <a:solidFill>
                  <a:srgbClr val="7F7F7F"/>
                </a:solidFill>
                <a:latin typeface="Glacial Indifference"/>
                <a:ea typeface="+mn-lt"/>
                <a:cs typeface="+mn-lt"/>
              </a:rPr>
              <a:t>Statewide Perinatal Data System, 2022 </a:t>
            </a:r>
            <a:endParaRPr lang="en-US"/>
          </a:p>
          <a:p>
            <a:endParaRPr lang="en-US" sz="2400">
              <a:solidFill>
                <a:srgbClr val="7F7F7F"/>
              </a:solidFill>
              <a:latin typeface="Glacial Indifference"/>
              <a:cs typeface="Calibri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470CBA2-9504-5EFF-F06D-2195DF814380}"/>
              </a:ext>
            </a:extLst>
          </p:cNvPr>
          <p:cNvSpPr txBox="1"/>
          <p:nvPr/>
        </p:nvSpPr>
        <p:spPr>
          <a:xfrm>
            <a:off x="1231853" y="1159255"/>
            <a:ext cx="10751617" cy="1713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Substance use during pregnancy is a problem.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72338" flipV="1">
            <a:off x="-890456" y="4582053"/>
            <a:ext cx="21989137" cy="7751171"/>
          </a:xfrm>
          <a:custGeom>
            <a:avLst/>
            <a:gdLst/>
            <a:ahLst/>
            <a:cxnLst/>
            <a:rect l="l" t="t" r="r" b="b"/>
            <a:pathLst>
              <a:path w="21989137" h="7751171">
                <a:moveTo>
                  <a:pt x="0" y="7751171"/>
                </a:moveTo>
                <a:lnTo>
                  <a:pt x="21989137" y="7751171"/>
                </a:lnTo>
                <a:lnTo>
                  <a:pt x="21989137" y="0"/>
                </a:lnTo>
                <a:lnTo>
                  <a:pt x="0" y="0"/>
                </a:lnTo>
                <a:lnTo>
                  <a:pt x="0" y="7751171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70066">
            <a:off x="-3112217" y="6102716"/>
            <a:ext cx="24512434" cy="8640633"/>
          </a:xfrm>
          <a:custGeom>
            <a:avLst/>
            <a:gdLst/>
            <a:ahLst/>
            <a:cxnLst/>
            <a:rect l="l" t="t" r="r" b="b"/>
            <a:pathLst>
              <a:path w="24512434" h="8640633">
                <a:moveTo>
                  <a:pt x="0" y="0"/>
                </a:moveTo>
                <a:lnTo>
                  <a:pt x="24512434" y="0"/>
                </a:lnTo>
                <a:lnTo>
                  <a:pt x="24512434" y="8640633"/>
                </a:lnTo>
                <a:lnTo>
                  <a:pt x="0" y="864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098213"/>
            <a:ext cx="10104113" cy="120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55A61"/>
                </a:solidFill>
                <a:latin typeface="Quicksand Bold"/>
              </a:rPr>
              <a:t>Other challenges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430270"/>
            <a:ext cx="11918446" cy="581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Few providers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Few programs</a:t>
            </a:r>
            <a:endParaRPr lang="en-US">
              <a:cs typeface="Calibri"/>
            </a:endParaRP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Transportation</a:t>
            </a:r>
            <a:endParaRPr lang="en-US">
              <a:cs typeface="Calibri"/>
            </a:endParaRPr>
          </a:p>
          <a:p>
            <a:pPr marL="1101090" lvl="1" indent="-550545">
              <a:lnSpc>
                <a:spcPct val="150000"/>
              </a:lnSpc>
              <a:buFont typeface="Arial"/>
              <a:buChar char="•"/>
            </a:pPr>
            <a:r>
              <a:rPr lang="en-US" sz="5100">
                <a:solidFill>
                  <a:srgbClr val="000000"/>
                </a:solidFill>
                <a:latin typeface="Glacial Indifference"/>
              </a:rPr>
              <a:t>Isolation</a:t>
            </a:r>
            <a:endParaRPr lang="en-US">
              <a:cs typeface="Calibri"/>
            </a:endParaRPr>
          </a:p>
          <a:p>
            <a:pPr algn="r">
              <a:lnSpc>
                <a:spcPts val="9800"/>
              </a:lnSpc>
              <a:spcBef>
                <a:spcPct val="0"/>
              </a:spcBef>
            </a:pPr>
            <a:endParaRPr lang="en-US" sz="510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8F7B0C0-5BD6-97F5-50F4-9E2DEE13B55F}"/>
              </a:ext>
            </a:extLst>
          </p:cNvPr>
          <p:cNvSpPr/>
          <p:nvPr/>
        </p:nvSpPr>
        <p:spPr>
          <a:xfrm>
            <a:off x="15659165" y="570243"/>
            <a:ext cx="2092236" cy="2092236"/>
          </a:xfrm>
          <a:custGeom>
            <a:avLst/>
            <a:gdLst/>
            <a:ahLst/>
            <a:cxnLst/>
            <a:rect l="l" t="t" r="r" b="b"/>
            <a:pathLst>
              <a:path w="2092236" h="2092236">
                <a:moveTo>
                  <a:pt x="0" y="0"/>
                </a:moveTo>
                <a:lnTo>
                  <a:pt x="2092236" y="0"/>
                </a:lnTo>
                <a:lnTo>
                  <a:pt x="2092236" y="2092235"/>
                </a:lnTo>
                <a:lnTo>
                  <a:pt x="0" y="209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51615" flipV="1">
            <a:off x="1957503" y="4993735"/>
            <a:ext cx="17034399" cy="6004626"/>
          </a:xfrm>
          <a:custGeom>
            <a:avLst/>
            <a:gdLst/>
            <a:ahLst/>
            <a:cxnLst/>
            <a:rect l="l" t="t" r="r" b="b"/>
            <a:pathLst>
              <a:path w="17034399" h="6004626">
                <a:moveTo>
                  <a:pt x="0" y="6004626"/>
                </a:moveTo>
                <a:lnTo>
                  <a:pt x="17034399" y="6004626"/>
                </a:lnTo>
                <a:lnTo>
                  <a:pt x="17034399" y="0"/>
                </a:lnTo>
                <a:lnTo>
                  <a:pt x="0" y="0"/>
                </a:lnTo>
                <a:lnTo>
                  <a:pt x="0" y="60046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150657">
            <a:off x="2033282" y="2756463"/>
            <a:ext cx="21711228" cy="7653208"/>
          </a:xfrm>
          <a:custGeom>
            <a:avLst/>
            <a:gdLst/>
            <a:ahLst/>
            <a:cxnLst/>
            <a:rect l="l" t="t" r="r" b="b"/>
            <a:pathLst>
              <a:path w="21711228" h="7653208">
                <a:moveTo>
                  <a:pt x="0" y="0"/>
                </a:moveTo>
                <a:lnTo>
                  <a:pt x="21711228" y="0"/>
                </a:lnTo>
                <a:lnTo>
                  <a:pt x="21711228" y="7653208"/>
                </a:lnTo>
                <a:lnTo>
                  <a:pt x="0" y="765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533101" y="1884137"/>
            <a:ext cx="4430980" cy="4430962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5010" t="-50440" r="-43097" b="-603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5501" y="3302627"/>
            <a:ext cx="2026662" cy="20266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D0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37307" y="3544433"/>
            <a:ext cx="1543050" cy="15430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439427" y="-373300"/>
            <a:ext cx="3639746" cy="11033601"/>
            <a:chOff x="0" y="0"/>
            <a:chExt cx="958616" cy="29059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8616" cy="2905969"/>
            </a:xfrm>
            <a:custGeom>
              <a:avLst/>
              <a:gdLst/>
              <a:ahLst/>
              <a:cxnLst/>
              <a:rect l="l" t="t" r="r" b="b"/>
              <a:pathLst>
                <a:path w="958616" h="2905969">
                  <a:moveTo>
                    <a:pt x="0" y="0"/>
                  </a:moveTo>
                  <a:lnTo>
                    <a:pt x="958616" y="0"/>
                  </a:lnTo>
                  <a:lnTo>
                    <a:pt x="958616" y="2905969"/>
                  </a:lnTo>
                  <a:lnTo>
                    <a:pt x="0" y="2905969"/>
                  </a:lnTo>
                  <a:close/>
                </a:path>
              </a:pathLst>
            </a:custGeom>
            <a:solidFill>
              <a:srgbClr val="055A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58616" cy="2944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760351" y="3749322"/>
            <a:ext cx="696962" cy="1133272"/>
          </a:xfrm>
          <a:custGeom>
            <a:avLst/>
            <a:gdLst/>
            <a:ahLst/>
            <a:cxnLst/>
            <a:rect l="l" t="t" r="r" b="b"/>
            <a:pathLst>
              <a:path w="696962" h="1133272">
                <a:moveTo>
                  <a:pt x="0" y="0"/>
                </a:moveTo>
                <a:lnTo>
                  <a:pt x="696962" y="0"/>
                </a:lnTo>
                <a:lnTo>
                  <a:pt x="696962" y="1133272"/>
                </a:lnTo>
                <a:lnTo>
                  <a:pt x="0" y="11332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50948" y="6635449"/>
            <a:ext cx="7564076" cy="181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07484D"/>
                </a:solidFill>
                <a:latin typeface="Quicksand Bold"/>
              </a:rPr>
              <a:t>Kate Downes</a:t>
            </a:r>
          </a:p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000000"/>
                </a:solidFill>
                <a:latin typeface="Glacial Indifference"/>
              </a:rPr>
              <a:t>Seven Valleys Health Coalition</a:t>
            </a:r>
          </a:p>
          <a:p>
            <a:pPr algn="ctr">
              <a:lnSpc>
                <a:spcPts val="4769"/>
              </a:lnSpc>
            </a:pPr>
            <a:r>
              <a:rPr lang="en-US" sz="4541">
                <a:solidFill>
                  <a:srgbClr val="8DC63F"/>
                </a:solidFill>
                <a:latin typeface="Glacial Indifference"/>
              </a:rPr>
              <a:t>sevenvalleyshealth.org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740</Words>
  <Application>Microsoft Office PowerPoint</Application>
  <PresentationFormat>Custom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Quicksand Bold</vt:lpstr>
      <vt:lpstr>Century Gothic</vt:lpstr>
      <vt:lpstr>Glacial Indifference Bold</vt:lpstr>
      <vt:lpstr>Glacial Indifference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Health Cortland County Slides</dc:title>
  <dc:creator>Aaliyah Camp</dc:creator>
  <cp:lastModifiedBy>Aaliyah Camp</cp:lastModifiedBy>
  <cp:revision>55</cp:revision>
  <dcterms:created xsi:type="dcterms:W3CDTF">2006-08-16T00:00:00Z</dcterms:created>
  <dcterms:modified xsi:type="dcterms:W3CDTF">2024-03-12T20:31:27Z</dcterms:modified>
  <dc:identifier>DAF9jKRVkhA</dc:identifier>
</cp:coreProperties>
</file>