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Anton" pitchFamily="2" charset="0"/>
      <p:regular r:id="rId7"/>
    </p:embeddedFont>
    <p:embeddedFont>
      <p:font typeface="Blinker" panose="020B0604020202020204" charset="0"/>
      <p:regular r:id="rId8"/>
    </p:embeddedFont>
    <p:embeddedFont>
      <p:font typeface="League Spartan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9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1931826">
            <a:off x="8806374" y="7832375"/>
            <a:ext cx="6783155" cy="7126830"/>
            <a:chOff x="0" y="0"/>
            <a:chExt cx="1878215" cy="197337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878215" cy="1973376"/>
            </a:xfrm>
            <a:custGeom>
              <a:avLst/>
              <a:gdLst/>
              <a:ahLst/>
              <a:cxnLst/>
              <a:rect l="l" t="t" r="r" b="b"/>
              <a:pathLst>
                <a:path w="1878215" h="1973376">
                  <a:moveTo>
                    <a:pt x="0" y="0"/>
                  </a:moveTo>
                  <a:lnTo>
                    <a:pt x="1878215" y="0"/>
                  </a:lnTo>
                  <a:lnTo>
                    <a:pt x="1878215" y="1973376"/>
                  </a:lnTo>
                  <a:lnTo>
                    <a:pt x="0" y="1973376"/>
                  </a:lnTo>
                  <a:close/>
                </a:path>
              </a:pathLst>
            </a:custGeom>
            <a:solidFill>
              <a:srgbClr val="1CA99E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878215" cy="20114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674816" y="-1177202"/>
            <a:ext cx="16829500" cy="14462851"/>
            <a:chOff x="0" y="0"/>
            <a:chExt cx="812800" cy="6985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9285B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837687" y="-3347772"/>
            <a:ext cx="12103430" cy="10663188"/>
            <a:chOff x="0" y="0"/>
            <a:chExt cx="812800" cy="71608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716081"/>
            </a:xfrm>
            <a:custGeom>
              <a:avLst/>
              <a:gdLst/>
              <a:ahLst/>
              <a:cxnLst/>
              <a:rect l="l" t="t" r="r" b="b"/>
              <a:pathLst>
                <a:path w="812800" h="716081">
                  <a:moveTo>
                    <a:pt x="812800" y="358041"/>
                  </a:moveTo>
                  <a:lnTo>
                    <a:pt x="609600" y="716081"/>
                  </a:lnTo>
                  <a:lnTo>
                    <a:pt x="203200" y="716081"/>
                  </a:lnTo>
                  <a:lnTo>
                    <a:pt x="0" y="358041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58041"/>
                  </a:lnTo>
                  <a:close/>
                </a:path>
              </a:pathLst>
            </a:custGeom>
            <a:solidFill>
              <a:srgbClr val="1CA99E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54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1931826">
            <a:off x="10739665" y="6487086"/>
            <a:ext cx="6783155" cy="9482741"/>
            <a:chOff x="0" y="0"/>
            <a:chExt cx="1878215" cy="2625714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878215" cy="2625714"/>
            </a:xfrm>
            <a:custGeom>
              <a:avLst/>
              <a:gdLst/>
              <a:ahLst/>
              <a:cxnLst/>
              <a:rect l="l" t="t" r="r" b="b"/>
              <a:pathLst>
                <a:path w="1878215" h="2625714">
                  <a:moveTo>
                    <a:pt x="0" y="0"/>
                  </a:moveTo>
                  <a:lnTo>
                    <a:pt x="1878215" y="0"/>
                  </a:lnTo>
                  <a:lnTo>
                    <a:pt x="1878215" y="2625714"/>
                  </a:lnTo>
                  <a:lnTo>
                    <a:pt x="0" y="2625714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878215" cy="266381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421842" y="256125"/>
            <a:ext cx="4524335" cy="4319956"/>
          </a:xfrm>
          <a:custGeom>
            <a:avLst/>
            <a:gdLst/>
            <a:ahLst/>
            <a:cxnLst/>
            <a:rect l="l" t="t" r="r" b="b"/>
            <a:pathLst>
              <a:path w="4524335" h="4319956">
                <a:moveTo>
                  <a:pt x="0" y="0"/>
                </a:moveTo>
                <a:lnTo>
                  <a:pt x="4524335" y="0"/>
                </a:lnTo>
                <a:lnTo>
                  <a:pt x="4524335" y="4319957"/>
                </a:lnTo>
                <a:lnTo>
                  <a:pt x="0" y="43199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4731"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421842" y="4909457"/>
            <a:ext cx="14226650" cy="43488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6"/>
              </a:lnSpc>
            </a:pPr>
            <a:r>
              <a:rPr lang="en-US" sz="16796" spc="-201">
                <a:solidFill>
                  <a:srgbClr val="545454"/>
                </a:solidFill>
                <a:latin typeface="Anton"/>
              </a:rPr>
              <a:t>CORTLAND COUNTY YOUTH SURVEY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91731" y="2261001"/>
            <a:ext cx="21878255" cy="8626609"/>
            <a:chOff x="0" y="0"/>
            <a:chExt cx="6698110" cy="264106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698110" cy="2641069"/>
            </a:xfrm>
            <a:custGeom>
              <a:avLst/>
              <a:gdLst/>
              <a:ahLst/>
              <a:cxnLst/>
              <a:rect l="l" t="t" r="r" b="b"/>
              <a:pathLst>
                <a:path w="6698110" h="2641069">
                  <a:moveTo>
                    <a:pt x="0" y="0"/>
                  </a:moveTo>
                  <a:lnTo>
                    <a:pt x="6698110" y="0"/>
                  </a:lnTo>
                  <a:lnTo>
                    <a:pt x="6698110" y="2641069"/>
                  </a:lnTo>
                  <a:lnTo>
                    <a:pt x="0" y="2641069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6698110" cy="267916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7444251" y="-228647"/>
            <a:ext cx="9070604" cy="6802953"/>
            <a:chOff x="0" y="0"/>
            <a:chExt cx="812800" cy="6096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9285B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908155" y="640785"/>
            <a:ext cx="6507990" cy="1219765"/>
            <a:chOff x="0" y="0"/>
            <a:chExt cx="3252489" cy="6096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252489" cy="609600"/>
            </a:xfrm>
            <a:custGeom>
              <a:avLst/>
              <a:gdLst/>
              <a:ahLst/>
              <a:cxnLst/>
              <a:rect l="l" t="t" r="r" b="b"/>
              <a:pathLst>
                <a:path w="3252489" h="609600">
                  <a:moveTo>
                    <a:pt x="203200" y="0"/>
                  </a:moveTo>
                  <a:lnTo>
                    <a:pt x="3252489" y="0"/>
                  </a:lnTo>
                  <a:lnTo>
                    <a:pt x="3049289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01600" y="-38100"/>
              <a:ext cx="3049289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935536" y="4110539"/>
            <a:ext cx="4649863" cy="5147761"/>
            <a:chOff x="0" y="0"/>
            <a:chExt cx="1224655" cy="1355789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224655" cy="1355789"/>
            </a:xfrm>
            <a:custGeom>
              <a:avLst/>
              <a:gdLst/>
              <a:ahLst/>
              <a:cxnLst/>
              <a:rect l="l" t="t" r="r" b="b"/>
              <a:pathLst>
                <a:path w="1224655" h="1355789">
                  <a:moveTo>
                    <a:pt x="0" y="0"/>
                  </a:moveTo>
                  <a:lnTo>
                    <a:pt x="1224655" y="0"/>
                  </a:lnTo>
                  <a:lnTo>
                    <a:pt x="1224655" y="1355789"/>
                  </a:lnTo>
                  <a:lnTo>
                    <a:pt x="0" y="1355789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224655" cy="139388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1935536" y="2944229"/>
            <a:ext cx="4649863" cy="1201644"/>
            <a:chOff x="0" y="0"/>
            <a:chExt cx="1224655" cy="316482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224655" cy="316482"/>
            </a:xfrm>
            <a:custGeom>
              <a:avLst/>
              <a:gdLst/>
              <a:ahLst/>
              <a:cxnLst/>
              <a:rect l="l" t="t" r="r" b="b"/>
              <a:pathLst>
                <a:path w="1224655" h="316482">
                  <a:moveTo>
                    <a:pt x="0" y="0"/>
                  </a:moveTo>
                  <a:lnTo>
                    <a:pt x="1224655" y="0"/>
                  </a:lnTo>
                  <a:lnTo>
                    <a:pt x="1224655" y="316482"/>
                  </a:lnTo>
                  <a:lnTo>
                    <a:pt x="0" y="316482"/>
                  </a:lnTo>
                  <a:close/>
                </a:path>
              </a:pathLst>
            </a:custGeom>
            <a:solidFill>
              <a:srgbClr val="148075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1224655" cy="3545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6819189" y="4110539"/>
            <a:ext cx="4649863" cy="5147761"/>
            <a:chOff x="0" y="0"/>
            <a:chExt cx="1224655" cy="1355789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224655" cy="1355789"/>
            </a:xfrm>
            <a:custGeom>
              <a:avLst/>
              <a:gdLst/>
              <a:ahLst/>
              <a:cxnLst/>
              <a:rect l="l" t="t" r="r" b="b"/>
              <a:pathLst>
                <a:path w="1224655" h="1355789">
                  <a:moveTo>
                    <a:pt x="0" y="0"/>
                  </a:moveTo>
                  <a:lnTo>
                    <a:pt x="1224655" y="0"/>
                  </a:lnTo>
                  <a:lnTo>
                    <a:pt x="1224655" y="1355789"/>
                  </a:lnTo>
                  <a:lnTo>
                    <a:pt x="0" y="1355789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1224655" cy="139388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819189" y="2944229"/>
            <a:ext cx="4649863" cy="1201644"/>
            <a:chOff x="0" y="0"/>
            <a:chExt cx="1224655" cy="31648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224655" cy="316482"/>
            </a:xfrm>
            <a:custGeom>
              <a:avLst/>
              <a:gdLst/>
              <a:ahLst/>
              <a:cxnLst/>
              <a:rect l="l" t="t" r="r" b="b"/>
              <a:pathLst>
                <a:path w="1224655" h="316482">
                  <a:moveTo>
                    <a:pt x="0" y="0"/>
                  </a:moveTo>
                  <a:lnTo>
                    <a:pt x="1224655" y="0"/>
                  </a:lnTo>
                  <a:lnTo>
                    <a:pt x="1224655" y="316482"/>
                  </a:lnTo>
                  <a:lnTo>
                    <a:pt x="0" y="316482"/>
                  </a:lnTo>
                  <a:close/>
                </a:path>
              </a:pathLst>
            </a:custGeom>
            <a:solidFill>
              <a:srgbClr val="148075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224655" cy="3545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702601" y="4110539"/>
            <a:ext cx="4649863" cy="5147761"/>
            <a:chOff x="0" y="0"/>
            <a:chExt cx="1224655" cy="1355789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224655" cy="1355789"/>
            </a:xfrm>
            <a:custGeom>
              <a:avLst/>
              <a:gdLst/>
              <a:ahLst/>
              <a:cxnLst/>
              <a:rect l="l" t="t" r="r" b="b"/>
              <a:pathLst>
                <a:path w="1224655" h="1355789">
                  <a:moveTo>
                    <a:pt x="0" y="0"/>
                  </a:moveTo>
                  <a:lnTo>
                    <a:pt x="1224655" y="0"/>
                  </a:lnTo>
                  <a:lnTo>
                    <a:pt x="1224655" y="1355789"/>
                  </a:lnTo>
                  <a:lnTo>
                    <a:pt x="0" y="1355789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1224655" cy="139388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702601" y="2944229"/>
            <a:ext cx="4649863" cy="1201644"/>
            <a:chOff x="0" y="0"/>
            <a:chExt cx="1224655" cy="316482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224655" cy="316482"/>
            </a:xfrm>
            <a:custGeom>
              <a:avLst/>
              <a:gdLst/>
              <a:ahLst/>
              <a:cxnLst/>
              <a:rect l="l" t="t" r="r" b="b"/>
              <a:pathLst>
                <a:path w="1224655" h="316482">
                  <a:moveTo>
                    <a:pt x="0" y="0"/>
                  </a:moveTo>
                  <a:lnTo>
                    <a:pt x="1224655" y="0"/>
                  </a:lnTo>
                  <a:lnTo>
                    <a:pt x="1224655" y="316482"/>
                  </a:lnTo>
                  <a:lnTo>
                    <a:pt x="0" y="316482"/>
                  </a:lnTo>
                  <a:close/>
                </a:path>
              </a:pathLst>
            </a:custGeom>
            <a:solidFill>
              <a:srgbClr val="148075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1224655" cy="35458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9" name="TextBox 29"/>
          <p:cNvSpPr txBox="1"/>
          <p:nvPr/>
        </p:nvSpPr>
        <p:spPr>
          <a:xfrm>
            <a:off x="2042245" y="933450"/>
            <a:ext cx="10416936" cy="9269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8"/>
              </a:lnSpc>
            </a:pPr>
            <a:r>
              <a:rPr lang="en-US" sz="5499">
                <a:solidFill>
                  <a:srgbClr val="1CA99E"/>
                </a:solidFill>
                <a:latin typeface="League Spartan"/>
              </a:rPr>
              <a:t>What is happening?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1960855" y="2929729"/>
            <a:ext cx="4599225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Health Disparities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2275180" y="4518375"/>
            <a:ext cx="3970575" cy="4274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1923" lvl="1" indent="-290961">
              <a:lnSpc>
                <a:spcPts val="3773"/>
              </a:lnSpc>
              <a:buFont typeface="Arial"/>
              <a:buChar char="•"/>
            </a:pPr>
            <a:r>
              <a:rPr lang="en-US" sz="2695">
                <a:solidFill>
                  <a:srgbClr val="000000"/>
                </a:solidFill>
                <a:latin typeface="Blinker"/>
              </a:rPr>
              <a:t>Youth identifying as BIPOC, Female, LGBQ+, transgender, having a disability, or residing in urban areas report higher substance use and mental health challenges.</a:t>
            </a:r>
          </a:p>
          <a:p>
            <a:pPr algn="ctr">
              <a:lnSpc>
                <a:spcPts val="3773"/>
              </a:lnSpc>
              <a:spcBef>
                <a:spcPct val="0"/>
              </a:spcBef>
            </a:pPr>
            <a:endParaRPr lang="en-US" sz="2695">
              <a:solidFill>
                <a:srgbClr val="000000"/>
              </a:solidFill>
              <a:latin typeface="Blinker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6844508" y="2943211"/>
            <a:ext cx="4599225" cy="1216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Mental Health</a:t>
            </a:r>
          </a:p>
          <a:p>
            <a:pPr algn="ctr"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Indicators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158713" y="4280250"/>
            <a:ext cx="3970575" cy="47511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1923" lvl="1" indent="-290961">
              <a:lnSpc>
                <a:spcPts val="3773"/>
              </a:lnSpc>
              <a:buFont typeface="Arial"/>
              <a:buChar char="•"/>
            </a:pPr>
            <a:r>
              <a:rPr lang="en-US" sz="2695">
                <a:solidFill>
                  <a:srgbClr val="000000"/>
                </a:solidFill>
                <a:latin typeface="Blinker"/>
              </a:rPr>
              <a:t>Mental= health indicators  all decreased from 2022 and show general decrease over time.</a:t>
            </a:r>
          </a:p>
          <a:p>
            <a:pPr marL="581923" lvl="1" indent="-290961">
              <a:lnSpc>
                <a:spcPts val="3773"/>
              </a:lnSpc>
              <a:buFont typeface="Arial"/>
              <a:buChar char="•"/>
            </a:pPr>
            <a:r>
              <a:rPr lang="en-US" sz="2695">
                <a:solidFill>
                  <a:srgbClr val="000000"/>
                </a:solidFill>
                <a:latin typeface="Blinker"/>
              </a:rPr>
              <a:t>Most youth did not talk to anyone about their mental health challenges. </a:t>
            </a:r>
          </a:p>
          <a:p>
            <a:pPr>
              <a:lnSpc>
                <a:spcPts val="3773"/>
              </a:lnSpc>
              <a:spcBef>
                <a:spcPct val="0"/>
              </a:spcBef>
            </a:pPr>
            <a:endParaRPr lang="en-US" sz="2695">
              <a:solidFill>
                <a:srgbClr val="000000"/>
              </a:solidFill>
              <a:latin typeface="Blinker"/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1702601" y="2929729"/>
            <a:ext cx="4599225" cy="12161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Substance Use</a:t>
            </a:r>
          </a:p>
          <a:p>
            <a:pPr algn="ctr"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Indicators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05614" y="4518375"/>
            <a:ext cx="4596211" cy="4274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1923" lvl="1" indent="-290961">
              <a:lnSpc>
                <a:spcPts val="3773"/>
              </a:lnSpc>
              <a:buFont typeface="Arial"/>
              <a:buChar char="•"/>
            </a:pPr>
            <a:r>
              <a:rPr lang="en-US" sz="2695">
                <a:solidFill>
                  <a:srgbClr val="000000"/>
                </a:solidFill>
                <a:latin typeface="Blinker"/>
              </a:rPr>
              <a:t>All substance use has been on a decline from 2019-2023, with the lowest rates of use for all substances in 2023.</a:t>
            </a:r>
          </a:p>
          <a:p>
            <a:pPr>
              <a:lnSpc>
                <a:spcPts val="3773"/>
              </a:lnSpc>
            </a:pPr>
            <a:endParaRPr lang="en-US" sz="2695">
              <a:solidFill>
                <a:srgbClr val="000000"/>
              </a:solidFill>
              <a:latin typeface="Blinker"/>
            </a:endParaRPr>
          </a:p>
          <a:p>
            <a:pPr marL="581923" lvl="1" indent="-290961">
              <a:lnSpc>
                <a:spcPts val="3773"/>
              </a:lnSpc>
              <a:buFont typeface="Arial"/>
              <a:buChar char="•"/>
            </a:pPr>
            <a:r>
              <a:rPr lang="en-US" sz="2695">
                <a:solidFill>
                  <a:srgbClr val="000000"/>
                </a:solidFill>
                <a:latin typeface="Blinker"/>
              </a:rPr>
              <a:t>Younger students are less likely to report using any substances.</a:t>
            </a:r>
          </a:p>
          <a:p>
            <a:pPr>
              <a:lnSpc>
                <a:spcPts val="3773"/>
              </a:lnSpc>
            </a:pPr>
            <a:endParaRPr lang="en-US" sz="2695">
              <a:solidFill>
                <a:srgbClr val="000000"/>
              </a:solidFill>
              <a:latin typeface="Blink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22" y="-218034"/>
            <a:ext cx="5234915" cy="5579568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801" y="-218034"/>
            <a:ext cx="5234915" cy="557956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1863" y="-218034"/>
            <a:ext cx="5234915" cy="557956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7260" y="4925466"/>
            <a:ext cx="5148877" cy="557956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1839" y="4925466"/>
            <a:ext cx="5148877" cy="55795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22" y="2353716"/>
            <a:ext cx="5234915" cy="5579568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801" y="2353716"/>
            <a:ext cx="5234915" cy="557956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7599" y="2353716"/>
            <a:ext cx="5229179" cy="55795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91731" y="2238375"/>
            <a:ext cx="20969031" cy="8626609"/>
            <a:chOff x="0" y="0"/>
            <a:chExt cx="6419747" cy="264106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419747" cy="2641069"/>
            </a:xfrm>
            <a:custGeom>
              <a:avLst/>
              <a:gdLst/>
              <a:ahLst/>
              <a:cxnLst/>
              <a:rect l="l" t="t" r="r" b="b"/>
              <a:pathLst>
                <a:path w="6419747" h="2641069">
                  <a:moveTo>
                    <a:pt x="0" y="0"/>
                  </a:moveTo>
                  <a:lnTo>
                    <a:pt x="6419747" y="0"/>
                  </a:lnTo>
                  <a:lnTo>
                    <a:pt x="6419747" y="2641069"/>
                  </a:lnTo>
                  <a:lnTo>
                    <a:pt x="0" y="2641069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6419747" cy="267916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7444251" y="-228647"/>
            <a:ext cx="9070604" cy="6802953"/>
            <a:chOff x="0" y="0"/>
            <a:chExt cx="812800" cy="6096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9285B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908155" y="640785"/>
            <a:ext cx="6507990" cy="1219765"/>
            <a:chOff x="0" y="0"/>
            <a:chExt cx="3252489" cy="6096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252489" cy="609600"/>
            </a:xfrm>
            <a:custGeom>
              <a:avLst/>
              <a:gdLst/>
              <a:ahLst/>
              <a:cxnLst/>
              <a:rect l="l" t="t" r="r" b="b"/>
              <a:pathLst>
                <a:path w="3252489" h="609600">
                  <a:moveTo>
                    <a:pt x="203200" y="0"/>
                  </a:moveTo>
                  <a:lnTo>
                    <a:pt x="3252489" y="0"/>
                  </a:lnTo>
                  <a:lnTo>
                    <a:pt x="3049289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01600" y="-38100"/>
              <a:ext cx="3049289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040747" y="933450"/>
            <a:ext cx="10230651" cy="927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99"/>
              </a:lnSpc>
            </a:pPr>
            <a:r>
              <a:rPr lang="en-US" sz="5499">
                <a:solidFill>
                  <a:srgbClr val="9285B2"/>
                </a:solidFill>
                <a:latin typeface="League Spartan"/>
              </a:rPr>
              <a:t>The NEW Youth Survey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95458" y="2588966"/>
            <a:ext cx="17697084" cy="2808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03"/>
              </a:lnSpc>
            </a:pPr>
            <a:r>
              <a:rPr lang="en-US" sz="4002">
                <a:solidFill>
                  <a:srgbClr val="FFFFFF"/>
                </a:solidFill>
                <a:latin typeface="Blinker"/>
              </a:rPr>
              <a:t>Starting with the 2023-2024 school year, we are using a new survey that included </a:t>
            </a:r>
          </a:p>
          <a:p>
            <a:pPr>
              <a:lnSpc>
                <a:spcPts val="5603"/>
              </a:lnSpc>
            </a:pPr>
            <a:r>
              <a:rPr lang="en-US" sz="4002">
                <a:solidFill>
                  <a:srgbClr val="FFFFFF"/>
                </a:solidFill>
                <a:latin typeface="Blinker"/>
              </a:rPr>
              <a:t>questions about other health factors like</a:t>
            </a:r>
          </a:p>
          <a:p>
            <a:pPr>
              <a:lnSpc>
                <a:spcPts val="5603"/>
              </a:lnSpc>
            </a:pPr>
            <a:endParaRPr lang="en-US" sz="4002">
              <a:solidFill>
                <a:srgbClr val="FFFFFF"/>
              </a:solidFill>
              <a:latin typeface="Blinker"/>
            </a:endParaRPr>
          </a:p>
          <a:p>
            <a:pPr>
              <a:lnSpc>
                <a:spcPts val="5603"/>
              </a:lnSpc>
            </a:pPr>
            <a:endParaRPr lang="en-US" sz="4002">
              <a:solidFill>
                <a:srgbClr val="FFFFFF"/>
              </a:solidFill>
              <a:latin typeface="Blinker"/>
            </a:endParaRPr>
          </a:p>
        </p:txBody>
      </p:sp>
      <p:grpSp>
        <p:nvGrpSpPr>
          <p:cNvPr id="13" name="Group 13"/>
          <p:cNvGrpSpPr/>
          <p:nvPr/>
        </p:nvGrpSpPr>
        <p:grpSpPr>
          <a:xfrm>
            <a:off x="3411216" y="4580360"/>
            <a:ext cx="5270180" cy="1062887"/>
            <a:chOff x="0" y="0"/>
            <a:chExt cx="1613485" cy="32540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702625" y="4580360"/>
            <a:ext cx="1417182" cy="1062887"/>
            <a:chOff x="0" y="0"/>
            <a:chExt cx="812800" cy="6096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4277375" y="4779957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Sleep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3411216" y="5986147"/>
            <a:ext cx="5270180" cy="1062887"/>
            <a:chOff x="0" y="0"/>
            <a:chExt cx="1613485" cy="325407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702625" y="5986147"/>
            <a:ext cx="1417182" cy="1062887"/>
            <a:chOff x="0" y="0"/>
            <a:chExt cx="812800" cy="6096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4277375" y="6185743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Nutrition</a:t>
            </a:r>
          </a:p>
        </p:txBody>
      </p:sp>
      <p:grpSp>
        <p:nvGrpSpPr>
          <p:cNvPr id="27" name="Group 27"/>
          <p:cNvGrpSpPr/>
          <p:nvPr/>
        </p:nvGrpSpPr>
        <p:grpSpPr>
          <a:xfrm>
            <a:off x="3411216" y="7388924"/>
            <a:ext cx="5270180" cy="1062887"/>
            <a:chOff x="0" y="0"/>
            <a:chExt cx="1613485" cy="325407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2702625" y="7388924"/>
            <a:ext cx="1417182" cy="1062887"/>
            <a:chOff x="0" y="0"/>
            <a:chExt cx="812800" cy="609600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3" name="TextBox 33"/>
          <p:cNvSpPr txBox="1"/>
          <p:nvPr/>
        </p:nvSpPr>
        <p:spPr>
          <a:xfrm>
            <a:off x="4277375" y="7588520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Physical Activity 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10216698" y="4580360"/>
            <a:ext cx="5270180" cy="1062887"/>
            <a:chOff x="0" y="0"/>
            <a:chExt cx="1613485" cy="325407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36" name="TextBox 36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9508107" y="4580360"/>
            <a:ext cx="1417182" cy="1062887"/>
            <a:chOff x="0" y="0"/>
            <a:chExt cx="812800" cy="60960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39" name="TextBox 39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40" name="TextBox 40"/>
          <p:cNvSpPr txBox="1"/>
          <p:nvPr/>
        </p:nvSpPr>
        <p:spPr>
          <a:xfrm>
            <a:off x="11082857" y="4779957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Social Media Use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10216698" y="5983138"/>
            <a:ext cx="5270180" cy="1062887"/>
            <a:chOff x="0" y="0"/>
            <a:chExt cx="1613485" cy="325407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43" name="TextBox 43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9508107" y="5983138"/>
            <a:ext cx="1417182" cy="1062887"/>
            <a:chOff x="0" y="0"/>
            <a:chExt cx="812800" cy="60960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46" name="TextBox 46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47" name="TextBox 47"/>
          <p:cNvSpPr txBox="1"/>
          <p:nvPr/>
        </p:nvSpPr>
        <p:spPr>
          <a:xfrm>
            <a:off x="11082857" y="6182734"/>
            <a:ext cx="4502518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Disabilities </a:t>
            </a:r>
          </a:p>
        </p:txBody>
      </p:sp>
      <p:grpSp>
        <p:nvGrpSpPr>
          <p:cNvPr id="48" name="Group 48"/>
          <p:cNvGrpSpPr/>
          <p:nvPr/>
        </p:nvGrpSpPr>
        <p:grpSpPr>
          <a:xfrm>
            <a:off x="10216698" y="7388924"/>
            <a:ext cx="5270180" cy="1062887"/>
            <a:chOff x="0" y="0"/>
            <a:chExt cx="1613485" cy="325407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50" name="TextBox 50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9508107" y="7388924"/>
            <a:ext cx="1417182" cy="1062887"/>
            <a:chOff x="0" y="0"/>
            <a:chExt cx="812800" cy="609600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53" name="TextBox 53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4" name="TextBox 54"/>
          <p:cNvSpPr txBox="1"/>
          <p:nvPr/>
        </p:nvSpPr>
        <p:spPr>
          <a:xfrm>
            <a:off x="11082857" y="7588520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Gun Access </a:t>
            </a:r>
          </a:p>
        </p:txBody>
      </p:sp>
      <p:grpSp>
        <p:nvGrpSpPr>
          <p:cNvPr id="55" name="Group 55"/>
          <p:cNvGrpSpPr/>
          <p:nvPr/>
        </p:nvGrpSpPr>
        <p:grpSpPr>
          <a:xfrm>
            <a:off x="3411216" y="8794711"/>
            <a:ext cx="5270180" cy="1062887"/>
            <a:chOff x="0" y="0"/>
            <a:chExt cx="1613485" cy="325407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57" name="TextBox 57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2702625" y="8794711"/>
            <a:ext cx="1417182" cy="1062887"/>
            <a:chOff x="0" y="0"/>
            <a:chExt cx="812800" cy="609600"/>
          </a:xfrm>
        </p:grpSpPr>
        <p:sp>
          <p:nvSpPr>
            <p:cNvPr id="59" name="Freeform 59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60" name="TextBox 60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1" name="TextBox 61"/>
          <p:cNvSpPr txBox="1"/>
          <p:nvPr/>
        </p:nvSpPr>
        <p:spPr>
          <a:xfrm>
            <a:off x="4277375" y="8994307"/>
            <a:ext cx="3764659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Social Connections</a:t>
            </a:r>
          </a:p>
        </p:txBody>
      </p:sp>
      <p:grpSp>
        <p:nvGrpSpPr>
          <p:cNvPr id="62" name="Group 62"/>
          <p:cNvGrpSpPr/>
          <p:nvPr/>
        </p:nvGrpSpPr>
        <p:grpSpPr>
          <a:xfrm>
            <a:off x="10216698" y="8794711"/>
            <a:ext cx="5270180" cy="1062887"/>
            <a:chOff x="0" y="0"/>
            <a:chExt cx="1613485" cy="325407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1613485" cy="325407"/>
            </a:xfrm>
            <a:custGeom>
              <a:avLst/>
              <a:gdLst/>
              <a:ahLst/>
              <a:cxnLst/>
              <a:rect l="l" t="t" r="r" b="b"/>
              <a:pathLst>
                <a:path w="1613485" h="325407">
                  <a:moveTo>
                    <a:pt x="0" y="0"/>
                  </a:moveTo>
                  <a:lnTo>
                    <a:pt x="1613485" y="0"/>
                  </a:lnTo>
                  <a:lnTo>
                    <a:pt x="1613485" y="325407"/>
                  </a:lnTo>
                  <a:lnTo>
                    <a:pt x="0" y="325407"/>
                  </a:ln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id="64" name="TextBox 64"/>
            <p:cNvSpPr txBox="1"/>
            <p:nvPr/>
          </p:nvSpPr>
          <p:spPr>
            <a:xfrm>
              <a:off x="0" y="-38100"/>
              <a:ext cx="1613485" cy="3635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9508107" y="8794711"/>
            <a:ext cx="1417182" cy="1062887"/>
            <a:chOff x="0" y="0"/>
            <a:chExt cx="812800" cy="6096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609600"/>
            </a:xfrm>
            <a:custGeom>
              <a:avLst/>
              <a:gdLst/>
              <a:ahLst/>
              <a:cxnLst/>
              <a:rect l="l" t="t" r="r" b="b"/>
              <a:pathLst>
                <a:path w="812800" h="609600">
                  <a:moveTo>
                    <a:pt x="203200" y="0"/>
                  </a:moveTo>
                  <a:lnTo>
                    <a:pt x="812800" y="0"/>
                  </a:lnTo>
                  <a:lnTo>
                    <a:pt x="609600" y="609600"/>
                  </a:lnTo>
                  <a:lnTo>
                    <a:pt x="0" y="609600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52A1C3"/>
            </a:solidFill>
          </p:spPr>
        </p:sp>
        <p:sp>
          <p:nvSpPr>
            <p:cNvPr id="67" name="TextBox 67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8" name="TextBox 68"/>
          <p:cNvSpPr txBox="1"/>
          <p:nvPr/>
        </p:nvSpPr>
        <p:spPr>
          <a:xfrm>
            <a:off x="11082857" y="8994307"/>
            <a:ext cx="5079293" cy="597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3"/>
              </a:lnSpc>
            </a:pPr>
            <a:r>
              <a:rPr lang="en-US" sz="3495">
                <a:solidFill>
                  <a:srgbClr val="FFFFFF"/>
                </a:solidFill>
                <a:latin typeface="Blinker"/>
              </a:rPr>
              <a:t>Mental Health Support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Blinker</vt:lpstr>
      <vt:lpstr>League Spartan</vt:lpstr>
      <vt:lpstr>Arial</vt:lpstr>
      <vt:lpstr>Anton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CACTC as a public health institute</dc:title>
  <dc:creator>Aaliyah Camp</dc:creator>
  <cp:lastModifiedBy>Aaliyah Camp</cp:lastModifiedBy>
  <cp:revision>1</cp:revision>
  <dcterms:created xsi:type="dcterms:W3CDTF">2006-08-16T00:00:00Z</dcterms:created>
  <dcterms:modified xsi:type="dcterms:W3CDTF">2024-03-12T20:38:41Z</dcterms:modified>
  <dc:identifier>DAF_QOnpwBg</dc:identifier>
</cp:coreProperties>
</file>