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950075" cy="9236075"/>
  <p:embeddedFontLst>
    <p:embeddedFont>
      <p:font typeface="Caveat" panose="020B0604020202020204" charset="0"/>
      <p:regular r:id="rId16"/>
      <p:bold r:id="rId17"/>
    </p:embeddedFont>
    <p:embeddedFont>
      <p:font typeface="Merriweather" panose="00000500000000000000" pitchFamily="2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15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Sara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Alternate title: Lessons Learned from the HCS / Lessons Learned from our county-wide overdose death prevention initiative 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Clr>
                <a:schemeClr val="dk1"/>
              </a:buClr>
              <a:buNone/>
            </a:pPr>
            <a:r>
              <a:rPr lang="en" sz="4000" b="1">
                <a:solidFill>
                  <a:srgbClr val="444444"/>
                </a:solidFill>
              </a:rPr>
              <a:t>Opioid Task Force</a:t>
            </a:r>
            <a:endParaRPr sz="4000" b="1">
              <a:solidFill>
                <a:srgbClr val="444444"/>
              </a:solidFill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sz="1300" b="1">
                <a:solidFill>
                  <a:srgbClr val="444444"/>
                </a:solidFill>
              </a:rPr>
              <a:t>Looking Back and </a:t>
            </a:r>
            <a:endParaRPr sz="1300" b="1">
              <a:solidFill>
                <a:srgbClr val="444444"/>
              </a:solidFill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sz="1300" b="1">
                <a:solidFill>
                  <a:srgbClr val="444444"/>
                </a:solidFill>
              </a:rPr>
              <a:t>Looking Forward</a:t>
            </a:r>
            <a:endParaRPr sz="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1039b10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1039b10c3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Aster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a94abd4f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a94abd4fa_0_2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Aster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f785fe72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f785fe723_1_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Aster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a94abd4f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ba94abd4fa_0_7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a94abd4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a94abd4fa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a94abd4f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a94abd4fa_0_1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Aster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2458" indent="-346843">
              <a:lnSpc>
                <a:spcPct val="115000"/>
              </a:lnSpc>
              <a:spcBef>
                <a:spcPts val="1214"/>
              </a:spcBef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Over 80 Opioid Task Force members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2458" indent="-346843">
              <a:lnSpc>
                <a:spcPct val="115000"/>
              </a:lnSpc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Almost 50 workgroup members from over 19 agencies/ organizations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2458" indent="-346843">
              <a:lnSpc>
                <a:spcPct val="115000"/>
              </a:lnSpc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Over 250 person-hours from workgroup members (not just CACTC team)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a94abd4f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a94abd4fa_0_1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Aster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https://www.canva.com/folder/FAEQm21wVyE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a94abd4f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a94abd4fa_0_3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Aster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16d2c68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16d2c6830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Sara</a:t>
            </a:r>
            <a:endParaRPr/>
          </a:p>
          <a:p>
            <a:pPr marL="0" indent="0">
              <a:buNone/>
            </a:pPr>
            <a:r>
              <a:rPr lang="en"/>
              <a:t>Narcan Timeline: https://healingcortland.org/narcan/history-of-cortland-county-naloxone-distribution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dd5e81f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dd5e81f24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dd5e81f2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dd5e81f24_0_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a94abd4f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a94abd4fa_0_4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Sara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65385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500"/>
              <a:buFont typeface="Arial"/>
              <a:buNone/>
              <a:defRPr sz="65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407775" y="3259535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366700" y="1490200"/>
            <a:ext cx="8215500" cy="30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>
                <a:solidFill>
                  <a:schemeClr val="accent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 sz="1400"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 sz="1400"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 sz="1400"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  <a:defRPr sz="2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5075" y="4703625"/>
            <a:ext cx="2943288" cy="353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11700" y="209400"/>
            <a:ext cx="8521800" cy="24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50"/>
              <a:t>Lessons Learned: </a:t>
            </a:r>
            <a:endParaRPr sz="4538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the HEALing Communities Study</a:t>
            </a:r>
            <a:endParaRPr sz="4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</a:rPr>
              <a:t>&amp; future of overdose death</a:t>
            </a:r>
            <a:endParaRPr sz="4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</a:rPr>
              <a:t>prevention work</a:t>
            </a:r>
            <a:endParaRPr sz="4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4572000" y="3302600"/>
            <a:ext cx="4449300" cy="1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 Watrous, </a:t>
            </a:r>
            <a:r>
              <a:rPr lang="en" i="1"/>
              <a:t>Project Director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Aster Parrott, </a:t>
            </a:r>
            <a:r>
              <a:rPr lang="en" i="1"/>
              <a:t>Community Engagement </a:t>
            </a:r>
            <a:endParaRPr i="1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  Coordinator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Rural Health Institute of New York (RHI)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11700" y="375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did we learn?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2"/>
          </p:nvPr>
        </p:nvSpPr>
        <p:spPr>
          <a:xfrm>
            <a:off x="631950" y="1525300"/>
            <a:ext cx="78801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MOUD Work</a:t>
            </a:r>
            <a:endParaRPr sz="2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Stigma </a:t>
            </a:r>
            <a:r>
              <a:rPr lang="en"/>
              <a:t>is a complicated barrier that requires consistent, diverse effort to address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It’s hard–but critical–to meaningfully include and engage people with </a:t>
            </a:r>
            <a:r>
              <a:rPr lang="en" b="1"/>
              <a:t>lived experience</a:t>
            </a:r>
            <a:endParaRPr b="1"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11700" y="3476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Stigma requires consistent, diverse effort</a:t>
            </a:r>
            <a:endParaRPr sz="18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7050" y="1280350"/>
            <a:ext cx="1829015" cy="1828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5324" y="1297125"/>
            <a:ext cx="1240050" cy="12422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0" name="Google Shape;15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3974" y="2322542"/>
            <a:ext cx="1435275" cy="14424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1" name="Google Shape;15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0869" y="1449788"/>
            <a:ext cx="1756188" cy="3004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7">
            <a:alphaModFix/>
          </a:blip>
          <a:srcRect r="4625"/>
          <a:stretch/>
        </p:blipFill>
        <p:spPr>
          <a:xfrm>
            <a:off x="3937575" y="3418400"/>
            <a:ext cx="2723976" cy="1638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6687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Communications Campaigns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Tailored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Multi-channel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Trainings and Conversations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Community Conversations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Individual Conversations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20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Repetition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23"/>
          <p:cNvGrpSpPr/>
          <p:nvPr/>
        </p:nvGrpSpPr>
        <p:grpSpPr>
          <a:xfrm>
            <a:off x="6599200" y="3559684"/>
            <a:ext cx="2589967" cy="1828961"/>
            <a:chOff x="-259748" y="2903669"/>
            <a:chExt cx="3283843" cy="2235894"/>
          </a:xfrm>
        </p:grpSpPr>
        <p:pic>
          <p:nvPicPr>
            <p:cNvPr id="155" name="Google Shape;155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259748" y="2903669"/>
              <a:ext cx="2379336" cy="141440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56" name="Google Shape;156;p2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63495" y="3902045"/>
              <a:ext cx="2060599" cy="123751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It’s hard–but critical–to meaningfully include and engage people with lived experience</a:t>
            </a:r>
            <a:endParaRPr sz="2600" b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572000" y="500925"/>
            <a:ext cx="42015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Lived Experience Group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Challenges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Best practices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for and from the RCO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Input and Implementation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Next?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4103250" y="341625"/>
            <a:ext cx="4369200" cy="41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lot of the work is being sustained by agencies &amp; programs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Opioid Task Force will move to Quarterly Meetings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Quarterly Narcan Meetings, next meeting in April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MOUD Workgroup &gt; Provider Group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with SUD Subcommittee of the CSB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on collaborative grant applications with other agencies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 rot="-1000754">
            <a:off x="311707" y="2479390"/>
            <a:ext cx="3127380" cy="1052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veat"/>
                <a:ea typeface="Caveat"/>
                <a:cs typeface="Caveat"/>
                <a:sym typeface="Caveat"/>
              </a:rPr>
              <a:t>This important work will continue! </a:t>
            </a:r>
            <a:endParaRPr sz="35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00" y="2217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Cortland County - 1 of 67 communities participating in the HEALing Communities Study (HCS)</a:t>
            </a:r>
            <a:endParaRPr sz="18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66700" y="1425975"/>
            <a:ext cx="82155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NIH-funded research study and implementation grant (2020-2024) with the goal of reducing opioid-overdose deaths by 40% across all communities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182" algn="l" rtl="0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Cortland County contracted with RHI (then CACTC) to manage the project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0734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team of 3 full-time staff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182" algn="l" rtl="0">
              <a:spcBef>
                <a:spcPts val="1000"/>
              </a:spcBef>
              <a:spcAft>
                <a:spcPts val="1200"/>
              </a:spcAft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Around $500,000 to implement evidence-based strategies to reduce overdose deaths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651" y="2973550"/>
            <a:ext cx="6923599" cy="18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154425" y="595300"/>
            <a:ext cx="35121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As part of HCS, Cortland created the Opioid Task Force (OTF) in summer 2022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047350" y="500925"/>
            <a:ext cx="4653300" cy="42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Healing Cortland Team established and facilitated the OTF to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 a diverse group of stakeholders</a:t>
            </a: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including people with lived experience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local data</a:t>
            </a: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select strategies</a:t>
            </a: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shown to reduce overdose deaths, allocate resources and monitor implementation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Char char="●"/>
            </a:pPr>
            <a:r>
              <a:rPr lang="en"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 3 communications campaigns</a:t>
            </a: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raise awareness and reduce stigma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688" y="3582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Project Timeline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3663"/>
            <a:ext cx="8839200" cy="261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13" y="3615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Strategies and Goals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80325"/>
            <a:ext cx="8839201" cy="2910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t="15059"/>
          <a:stretch/>
        </p:blipFill>
        <p:spPr>
          <a:xfrm>
            <a:off x="3250575" y="855850"/>
            <a:ext cx="4138974" cy="3515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8"/>
          <p:cNvCxnSpPr/>
          <p:nvPr/>
        </p:nvCxnSpPr>
        <p:spPr>
          <a:xfrm rot="10800000" flipH="1">
            <a:off x="4847375" y="4389625"/>
            <a:ext cx="16800" cy="282600"/>
          </a:xfrm>
          <a:prstGeom prst="straightConnector1">
            <a:avLst/>
          </a:prstGeom>
          <a:noFill/>
          <a:ln w="28575" cap="flat" cmpd="sng">
            <a:solidFill>
              <a:srgbClr val="4F296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" name="Google Shape;105;p18"/>
          <p:cNvCxnSpPr/>
          <p:nvPr/>
        </p:nvCxnSpPr>
        <p:spPr>
          <a:xfrm flipH="1">
            <a:off x="4400975" y="4672225"/>
            <a:ext cx="463200" cy="18900"/>
          </a:xfrm>
          <a:prstGeom prst="straightConnector1">
            <a:avLst/>
          </a:prstGeom>
          <a:noFill/>
          <a:ln w="28575" cap="flat" cmpd="sng">
            <a:solidFill>
              <a:srgbClr val="4F296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8"/>
          <p:cNvSpPr txBox="1"/>
          <p:nvPr/>
        </p:nvSpPr>
        <p:spPr>
          <a:xfrm>
            <a:off x="1313975" y="4219075"/>
            <a:ext cx="3465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351C75"/>
                </a:solidFill>
              </a:rPr>
              <a:t>July 2020 Naloxone Distribution </a:t>
            </a:r>
            <a:endParaRPr sz="1700" b="1" i="1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351C75"/>
                </a:solidFill>
              </a:rPr>
              <a:t>Workgroup was created</a:t>
            </a:r>
            <a:endParaRPr sz="1700" b="1" i="1">
              <a:solidFill>
                <a:srgbClr val="351C75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 idx="4294967295"/>
          </p:nvPr>
        </p:nvSpPr>
        <p:spPr>
          <a:xfrm>
            <a:off x="652950" y="257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Narcan: Over 3,000 kits distributed in 2023!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375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Narcan: What did we learn?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478275" y="1525275"/>
            <a:ext cx="76788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is important for measuring impact and knowing when to make changes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Partnerships are important, need to continue </a:t>
            </a:r>
            <a:r>
              <a:rPr lang="en" b="1">
                <a:latin typeface="Arial"/>
                <a:ea typeface="Arial"/>
                <a:cs typeface="Arial"/>
                <a:sym typeface="Arial"/>
              </a:rPr>
              <a:t>breaking down silos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People with </a:t>
            </a:r>
            <a:r>
              <a:rPr lang="en" b="1">
                <a:latin typeface="Arial"/>
                <a:ea typeface="Arial"/>
                <a:cs typeface="Arial"/>
                <a:sym typeface="Arial"/>
              </a:rPr>
              <a:t>lived experience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are largely unutilized asset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One size doesn’t fit all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, trainings must be tailored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Font typeface="Arial"/>
              <a:buChar char="●"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Staffing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isn’t the determining factor we thought it was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3306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One size of training doesn’t fit every need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45141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Trying to lower barriers to Narcan access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Hour long trainings → quick trainings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Passive distribution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But there’s still a role for longer trainings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Providing education on proper response, harm reduction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Reducing stigma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397" y="2932475"/>
            <a:ext cx="2509650" cy="18822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6751" y="1417101"/>
            <a:ext cx="2857249" cy="1585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158900" y="500925"/>
            <a:ext cx="3704400" cy="3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Staffing is important, but not in the ways we thought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SzPts val="1550"/>
              <a:buFont typeface="Arial"/>
              <a:buChar char="●"/>
            </a:pPr>
            <a:r>
              <a:rPr lang="en" sz="1550" b="0">
                <a:latin typeface="Arial"/>
                <a:ea typeface="Arial"/>
                <a:cs typeface="Arial"/>
                <a:sym typeface="Arial"/>
              </a:rPr>
              <a:t>Targeted outreach</a:t>
            </a:r>
            <a:endParaRPr sz="155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spcBef>
                <a:spcPts val="1000"/>
              </a:spcBef>
              <a:spcAft>
                <a:spcPts val="0"/>
              </a:spcAft>
              <a:buSzPts val="1550"/>
              <a:buFont typeface="Arial"/>
              <a:buChar char="●"/>
            </a:pPr>
            <a:r>
              <a:rPr lang="en" sz="1550" b="0">
                <a:latin typeface="Arial"/>
                <a:ea typeface="Arial"/>
                <a:cs typeface="Arial"/>
                <a:sym typeface="Arial"/>
              </a:rPr>
              <a:t>Passive distribution is important for filling gaps (after hours, rural)</a:t>
            </a:r>
            <a:endParaRPr sz="155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spcBef>
                <a:spcPts val="1000"/>
              </a:spcBef>
              <a:spcAft>
                <a:spcPts val="0"/>
              </a:spcAft>
              <a:buSzPts val="1550"/>
              <a:buFont typeface="Arial"/>
              <a:buChar char="●"/>
            </a:pPr>
            <a:r>
              <a:rPr lang="en" sz="1550" b="0">
                <a:latin typeface="Arial"/>
                <a:ea typeface="Arial"/>
                <a:cs typeface="Arial"/>
                <a:sym typeface="Arial"/>
              </a:rPr>
              <a:t>The role of volunteers &amp; volunteer-based programs</a:t>
            </a:r>
            <a:endParaRPr sz="15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699992">
            <a:off x="6175764" y="265468"/>
            <a:ext cx="3151424" cy="248827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1" name="Google Shape;131;p21"/>
          <p:cNvSpPr/>
          <p:nvPr/>
        </p:nvSpPr>
        <p:spPr>
          <a:xfrm>
            <a:off x="3969675" y="0"/>
            <a:ext cx="712800" cy="5152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4">
            <a:alphaModFix/>
          </a:blip>
          <a:srcRect t="18097" b="32333"/>
          <a:stretch/>
        </p:blipFill>
        <p:spPr>
          <a:xfrm>
            <a:off x="4015700" y="3434924"/>
            <a:ext cx="2494952" cy="16489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3" name="Google Shape;1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5700" y="53525"/>
            <a:ext cx="2494952" cy="33266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6">
            <a:alphaModFix/>
          </a:blip>
          <a:srcRect l="7008" r="7623"/>
          <a:stretch/>
        </p:blipFill>
        <p:spPr>
          <a:xfrm>
            <a:off x="6663039" y="3400425"/>
            <a:ext cx="2252237" cy="164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CP-paradigm">
  <a:themeElements>
    <a:clrScheme name="Paradigm">
      <a:dk1>
        <a:srgbClr val="4F2961"/>
      </a:dk1>
      <a:lt1>
        <a:srgbClr val="FFFFFF"/>
      </a:lt1>
      <a:dk2>
        <a:srgbClr val="666666"/>
      </a:dk2>
      <a:lt2>
        <a:srgbClr val="626B73"/>
      </a:lt2>
      <a:accent1>
        <a:srgbClr val="444444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564</Words>
  <Application>Microsoft Office PowerPoint</Application>
  <PresentationFormat>On-screen Show (16:9)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Caveat</vt:lpstr>
      <vt:lpstr>Merriweather</vt:lpstr>
      <vt:lpstr>Roboto</vt:lpstr>
      <vt:lpstr>Arial</vt:lpstr>
      <vt:lpstr>HCP-paradigm</vt:lpstr>
      <vt:lpstr>Lessons Learned:  the HEALing Communities Study &amp; future of overdose death prevention work </vt:lpstr>
      <vt:lpstr>Cortland County - 1 of 67 communities participating in the HEALing Communities Study (HCS)</vt:lpstr>
      <vt:lpstr>As part of HCS, Cortland created the Opioid Task Force (OTF) in summer 2022</vt:lpstr>
      <vt:lpstr>Project Timeline</vt:lpstr>
      <vt:lpstr>Strategies and Goals</vt:lpstr>
      <vt:lpstr>Narcan: Over 3,000 kits distributed in 2023! </vt:lpstr>
      <vt:lpstr>Narcan: What did we learn?</vt:lpstr>
      <vt:lpstr>One size of training doesn’t fit every need</vt:lpstr>
      <vt:lpstr>Staffing is important, but not in the ways we thought  Targeted outreach Passive distribution is important for filling gaps (after hours, rural) The role of volunteers &amp; volunteer-based programs</vt:lpstr>
      <vt:lpstr>What did we learn?</vt:lpstr>
      <vt:lpstr>Stigma requires consistent, diverse effort</vt:lpstr>
      <vt:lpstr>It’s hard–but critical–to meaningfully include and engage people with lived experience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Learned:  the HEALing Communities Study &amp; future of overdose death prevention work </dc:title>
  <dc:creator>Aaliyah Camp</dc:creator>
  <cp:lastModifiedBy>Aaliyah Camp</cp:lastModifiedBy>
  <cp:revision>2</cp:revision>
  <cp:lastPrinted>2024-03-13T13:33:01Z</cp:lastPrinted>
  <dcterms:modified xsi:type="dcterms:W3CDTF">2024-03-13T13:37:44Z</dcterms:modified>
</cp:coreProperties>
</file>